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0C0B56-9002-4351-B5B2-0F9B26989EDD}" type="doc">
      <dgm:prSet loTypeId="urn:microsoft.com/office/officeart/2005/8/layout/pyramid2" loCatId="list" qsTypeId="urn:microsoft.com/office/officeart/2005/8/quickstyle/simple5" qsCatId="simple" csTypeId="urn:microsoft.com/office/officeart/2005/8/colors/accent1_2" csCatId="accent1" phldr="1"/>
      <dgm:spPr/>
      <dgm:t>
        <a:bodyPr/>
        <a:lstStyle/>
        <a:p>
          <a:endParaRPr lang="ru-RU"/>
        </a:p>
      </dgm:t>
    </dgm:pt>
    <dgm:pt modelId="{C325EEE3-6698-4EE7-A597-A61E421CC4EB}">
      <dgm:prSet phldrT="[Текст]" custT="1">
        <dgm:style>
          <a:lnRef idx="2">
            <a:schemeClr val="accent3"/>
          </a:lnRef>
          <a:fillRef idx="1">
            <a:schemeClr val="lt1"/>
          </a:fillRef>
          <a:effectRef idx="0">
            <a:schemeClr val="accent3"/>
          </a:effectRef>
          <a:fontRef idx="minor">
            <a:schemeClr val="dk1"/>
          </a:fontRef>
        </dgm:style>
      </dgm:prSet>
      <dgm:spPr/>
      <dgm:t>
        <a:bodyPr/>
        <a:lstStyle/>
        <a:p>
          <a:r>
            <a:rPr lang="en-US" sz="1800" dirty="0" smtClean="0">
              <a:latin typeface="Times New Roman" panose="02020603050405020304" pitchFamily="18" charset="0"/>
              <a:cs typeface="Times New Roman" panose="02020603050405020304" pitchFamily="18" charset="0"/>
            </a:rPr>
            <a:t>Attitude to purchases from abroad. It can be benevolent (Mexico) and negative (India).</a:t>
          </a:r>
          <a:endParaRPr lang="ru-RU" sz="1800" dirty="0"/>
        </a:p>
      </dgm:t>
    </dgm:pt>
    <dgm:pt modelId="{6F2026CE-AD08-494D-975B-55B508A4CCE1}" type="parTrans" cxnId="{9ED1B2D1-CB47-49AF-81D7-366D9031DF58}">
      <dgm:prSet/>
      <dgm:spPr/>
      <dgm:t>
        <a:bodyPr/>
        <a:lstStyle/>
        <a:p>
          <a:endParaRPr lang="ru-RU"/>
        </a:p>
      </dgm:t>
    </dgm:pt>
    <dgm:pt modelId="{581BA0BB-6FA6-499B-BCB5-D2D6B64772FC}" type="sibTrans" cxnId="{9ED1B2D1-CB47-49AF-81D7-366D9031DF58}">
      <dgm:prSet/>
      <dgm:spPr/>
      <dgm:t>
        <a:bodyPr/>
        <a:lstStyle/>
        <a:p>
          <a:endParaRPr lang="ru-RU"/>
        </a:p>
      </dgm:t>
    </dgm:pt>
    <dgm:pt modelId="{AF041ED3-2238-4F87-9F40-935C4EE4BC32}">
      <dgm:prSet phldrT="[Текст]" custT="1">
        <dgm:style>
          <a:lnRef idx="2">
            <a:schemeClr val="accent3"/>
          </a:lnRef>
          <a:fillRef idx="1">
            <a:schemeClr val="lt1"/>
          </a:fillRef>
          <a:effectRef idx="0">
            <a:schemeClr val="accent3"/>
          </a:effectRef>
          <a:fontRef idx="minor">
            <a:schemeClr val="dk1"/>
          </a:fontRef>
        </dgm:style>
      </dgm:prSet>
      <dgm:spPr/>
      <dgm:t>
        <a:bodyPr/>
        <a:lstStyle/>
        <a:p>
          <a:r>
            <a:rPr lang="en-US" sz="1800" dirty="0" smtClean="0">
              <a:latin typeface="Times New Roman" panose="02020603050405020304" pitchFamily="18" charset="0"/>
              <a:cs typeface="Times New Roman" panose="02020603050405020304" pitchFamily="18" charset="0"/>
            </a:rPr>
            <a:t>Political stability. This is when a change of government can lead to a change of course. This is characteristic of "inwardly directed society."</a:t>
          </a:r>
          <a:endParaRPr lang="ru-RU" sz="1800" dirty="0"/>
        </a:p>
      </dgm:t>
    </dgm:pt>
    <dgm:pt modelId="{B1ABF1CF-5B74-4BF7-80B7-33EDD5D2115C}" type="parTrans" cxnId="{B631EAB0-04E9-4B27-93B2-81DA5EB6FBB4}">
      <dgm:prSet/>
      <dgm:spPr/>
      <dgm:t>
        <a:bodyPr/>
        <a:lstStyle/>
        <a:p>
          <a:endParaRPr lang="ru-RU"/>
        </a:p>
      </dgm:t>
    </dgm:pt>
    <dgm:pt modelId="{A3EE415E-DEB9-42E6-9ABF-9314E3E39A15}" type="sibTrans" cxnId="{B631EAB0-04E9-4B27-93B2-81DA5EB6FBB4}">
      <dgm:prSet/>
      <dgm:spPr/>
      <dgm:t>
        <a:bodyPr/>
        <a:lstStyle/>
        <a:p>
          <a:endParaRPr lang="ru-RU"/>
        </a:p>
      </dgm:t>
    </dgm:pt>
    <dgm:pt modelId="{434D0347-C7B5-4A40-BE9E-CBD96F78F676}">
      <dgm:prSet phldrT="[Текст]" custT="1">
        <dgm:style>
          <a:lnRef idx="2">
            <a:schemeClr val="accent3"/>
          </a:lnRef>
          <a:fillRef idx="1">
            <a:schemeClr val="lt1"/>
          </a:fillRef>
          <a:effectRef idx="0">
            <a:schemeClr val="accent3"/>
          </a:effectRef>
          <a:fontRef idx="minor">
            <a:schemeClr val="dk1"/>
          </a:fontRef>
        </dgm:style>
      </dgm:prSet>
      <dgm:spPr/>
      <dgm:t>
        <a:bodyPr/>
        <a:lstStyle/>
        <a:p>
          <a:r>
            <a:rPr lang="en-US" sz="1600" dirty="0" smtClean="0">
              <a:latin typeface="Times New Roman" panose="02020603050405020304" pitchFamily="18" charset="0"/>
              <a:cs typeface="Times New Roman" panose="02020603050405020304" pitchFamily="18" charset="0"/>
            </a:rPr>
            <a:t>Currency restrictions. The national government may block its own currency or prohibit its transfer to another (convertible). This raises a lot of problems for foreigners with currency exchange and fluctuations in their rates.</a:t>
          </a:r>
          <a:endParaRPr lang="ru-RU" sz="1600" dirty="0"/>
        </a:p>
      </dgm:t>
    </dgm:pt>
    <dgm:pt modelId="{A466D97E-7B39-462F-958B-66DCFFDD623D}" type="parTrans" cxnId="{59600009-E78A-498F-9615-1EBEA10C375C}">
      <dgm:prSet/>
      <dgm:spPr/>
      <dgm:t>
        <a:bodyPr/>
        <a:lstStyle/>
        <a:p>
          <a:endParaRPr lang="ru-RU"/>
        </a:p>
      </dgm:t>
    </dgm:pt>
    <dgm:pt modelId="{D4BA9044-181E-48CD-B728-2BEB46A4AE22}" type="sibTrans" cxnId="{59600009-E78A-498F-9615-1EBEA10C375C}">
      <dgm:prSet/>
      <dgm:spPr/>
      <dgm:t>
        <a:bodyPr/>
        <a:lstStyle/>
        <a:p>
          <a:endParaRPr lang="ru-RU"/>
        </a:p>
      </dgm:t>
    </dgm:pt>
    <dgm:pt modelId="{9A7C9B70-2806-4FA3-AE8C-5AD336543C0A}">
      <dgm:prSet phldrT="[Текст]" custT="1">
        <dgm:style>
          <a:lnRef idx="2">
            <a:schemeClr val="accent3"/>
          </a:lnRef>
          <a:fillRef idx="1">
            <a:schemeClr val="lt1"/>
          </a:fillRef>
          <a:effectRef idx="0">
            <a:schemeClr val="accent3"/>
          </a:effectRef>
          <a:fontRef idx="minor">
            <a:schemeClr val="dk1"/>
          </a:fontRef>
        </dgm:style>
      </dgm:prSet>
      <dgm:spPr/>
      <dgm:t>
        <a:bodyPr/>
        <a:lstStyle/>
        <a:p>
          <a:r>
            <a:rPr lang="en-US" sz="1600" dirty="0" smtClean="0">
              <a:latin typeface="Times New Roman" panose="02020603050405020304" pitchFamily="18" charset="0"/>
              <a:cs typeface="Times New Roman" panose="02020603050405020304" pitchFamily="18" charset="0"/>
            </a:rPr>
            <a:t>State machine. The degree of effectiveness of the system of assistance to foreign campaigns from the host state: customs, legislation, availability of market information, etc. It is especially difficult to use the marketing system in developing countries, since the information on the population in them is insignificant and it does not know anything about trademarks. To solve this problem, foreign investors attract Aboriginal people to market research and use them in key positions, as well as study the culture of this country and adapt to it. It should be noted that in many countries, a bribe is a mechanism to remove any obstacles.</a:t>
          </a:r>
          <a:endParaRPr lang="ru-RU" sz="1600" dirty="0">
            <a:latin typeface="Times New Roman" panose="02020603050405020304" pitchFamily="18" charset="0"/>
            <a:cs typeface="Times New Roman" panose="02020603050405020304" pitchFamily="18" charset="0"/>
          </a:endParaRPr>
        </a:p>
      </dgm:t>
    </dgm:pt>
    <dgm:pt modelId="{9748DABD-C730-447B-B570-2B7D6AC3C1ED}" type="parTrans" cxnId="{84C8E951-AC88-4B83-B20A-76B381201698}">
      <dgm:prSet/>
      <dgm:spPr/>
      <dgm:t>
        <a:bodyPr/>
        <a:lstStyle/>
        <a:p>
          <a:endParaRPr lang="ru-RU"/>
        </a:p>
      </dgm:t>
    </dgm:pt>
    <dgm:pt modelId="{807B78C8-2A9A-44D1-A7A3-E04454EC89F0}" type="sibTrans" cxnId="{84C8E951-AC88-4B83-B20A-76B381201698}">
      <dgm:prSet/>
      <dgm:spPr/>
      <dgm:t>
        <a:bodyPr/>
        <a:lstStyle/>
        <a:p>
          <a:endParaRPr lang="ru-RU"/>
        </a:p>
      </dgm:t>
    </dgm:pt>
    <dgm:pt modelId="{3DE66DDD-458C-41F5-94C4-1D3BD3065CA1}" type="pres">
      <dgm:prSet presAssocID="{FB0C0B56-9002-4351-B5B2-0F9B26989EDD}" presName="compositeShape" presStyleCnt="0">
        <dgm:presLayoutVars>
          <dgm:dir/>
          <dgm:resizeHandles/>
        </dgm:presLayoutVars>
      </dgm:prSet>
      <dgm:spPr/>
      <dgm:t>
        <a:bodyPr/>
        <a:lstStyle/>
        <a:p>
          <a:endParaRPr lang="ru-RU"/>
        </a:p>
      </dgm:t>
    </dgm:pt>
    <dgm:pt modelId="{8D1C4F61-D041-43A1-91B3-5C2CD6500898}" type="pres">
      <dgm:prSet presAssocID="{FB0C0B56-9002-4351-B5B2-0F9B26989EDD}" presName="pyramid" presStyleLbl="node1" presStyleIdx="0" presStyleCnt="1"/>
      <dgm:spPr/>
    </dgm:pt>
    <dgm:pt modelId="{7C1ACAAA-A480-4723-BCAC-BF9A02EACB62}" type="pres">
      <dgm:prSet presAssocID="{FB0C0B56-9002-4351-B5B2-0F9B26989EDD}" presName="theList" presStyleCnt="0"/>
      <dgm:spPr/>
    </dgm:pt>
    <dgm:pt modelId="{53D243C1-6C91-401B-A792-03D0531231BD}" type="pres">
      <dgm:prSet presAssocID="{C325EEE3-6698-4EE7-A597-A61E421CC4EB}" presName="aNode" presStyleLbl="fgAcc1" presStyleIdx="0" presStyleCnt="4" custLinFactY="-3229" custLinFactNeighborX="-660" custLinFactNeighborY="-100000">
        <dgm:presLayoutVars>
          <dgm:bulletEnabled val="1"/>
        </dgm:presLayoutVars>
      </dgm:prSet>
      <dgm:spPr/>
      <dgm:t>
        <a:bodyPr/>
        <a:lstStyle/>
        <a:p>
          <a:endParaRPr lang="ru-RU"/>
        </a:p>
      </dgm:t>
    </dgm:pt>
    <dgm:pt modelId="{296D96D0-4485-4C39-9E13-2655E8E76D36}" type="pres">
      <dgm:prSet presAssocID="{C325EEE3-6698-4EE7-A597-A61E421CC4EB}" presName="aSpace" presStyleCnt="0"/>
      <dgm:spPr/>
    </dgm:pt>
    <dgm:pt modelId="{AB799041-F38C-4DE1-835A-ECEEBD48B78E}" type="pres">
      <dgm:prSet presAssocID="{AF041ED3-2238-4F87-9F40-935C4EE4BC32}" presName="aNode" presStyleLbl="fgAcc1" presStyleIdx="1" presStyleCnt="4" custScaleX="105108" custScaleY="139218" custLinFactNeighborX="4287" custLinFactNeighborY="118">
        <dgm:presLayoutVars>
          <dgm:bulletEnabled val="1"/>
        </dgm:presLayoutVars>
      </dgm:prSet>
      <dgm:spPr/>
      <dgm:t>
        <a:bodyPr/>
        <a:lstStyle/>
        <a:p>
          <a:endParaRPr lang="ru-RU"/>
        </a:p>
      </dgm:t>
    </dgm:pt>
    <dgm:pt modelId="{72CE36E9-AC78-4E9F-AD89-486B5420569D}" type="pres">
      <dgm:prSet presAssocID="{AF041ED3-2238-4F87-9F40-935C4EE4BC32}" presName="aSpace" presStyleCnt="0"/>
      <dgm:spPr/>
    </dgm:pt>
    <dgm:pt modelId="{388BB739-8571-4BD9-99E8-EBBC6D248A3F}" type="pres">
      <dgm:prSet presAssocID="{434D0347-C7B5-4A40-BE9E-CBD96F78F676}" presName="aNode" presStyleLbl="fgAcc1" presStyleIdx="2" presStyleCnt="4" custScaleX="107745" custScaleY="148159" custLinFactY="4481" custLinFactNeighborX="14181" custLinFactNeighborY="100000">
        <dgm:presLayoutVars>
          <dgm:bulletEnabled val="1"/>
        </dgm:presLayoutVars>
      </dgm:prSet>
      <dgm:spPr/>
      <dgm:t>
        <a:bodyPr/>
        <a:lstStyle/>
        <a:p>
          <a:endParaRPr lang="ru-RU"/>
        </a:p>
      </dgm:t>
    </dgm:pt>
    <dgm:pt modelId="{78D59CA3-ED8C-442B-91F2-010FBBA3590D}" type="pres">
      <dgm:prSet presAssocID="{434D0347-C7B5-4A40-BE9E-CBD96F78F676}" presName="aSpace" presStyleCnt="0"/>
      <dgm:spPr/>
    </dgm:pt>
    <dgm:pt modelId="{E375C98B-3A0C-480E-AD87-47E9B8A671B2}" type="pres">
      <dgm:prSet presAssocID="{9A7C9B70-2806-4FA3-AE8C-5AD336543C0A}" presName="aNode" presStyleLbl="fgAcc1" presStyleIdx="3" presStyleCnt="4" custScaleX="161830" custScaleY="288092" custLinFactY="16590" custLinFactNeighborX="10554" custLinFactNeighborY="100000">
        <dgm:presLayoutVars>
          <dgm:bulletEnabled val="1"/>
        </dgm:presLayoutVars>
      </dgm:prSet>
      <dgm:spPr/>
      <dgm:t>
        <a:bodyPr/>
        <a:lstStyle/>
        <a:p>
          <a:endParaRPr lang="ru-RU"/>
        </a:p>
      </dgm:t>
    </dgm:pt>
    <dgm:pt modelId="{88DC8CCD-6500-4BBC-BB7B-31A5A506D633}" type="pres">
      <dgm:prSet presAssocID="{9A7C9B70-2806-4FA3-AE8C-5AD336543C0A}" presName="aSpace" presStyleCnt="0"/>
      <dgm:spPr/>
    </dgm:pt>
  </dgm:ptLst>
  <dgm:cxnLst>
    <dgm:cxn modelId="{83004E77-E96B-4B6E-AD76-9AA11CFB8AB9}" type="presOf" srcId="{9A7C9B70-2806-4FA3-AE8C-5AD336543C0A}" destId="{E375C98B-3A0C-480E-AD87-47E9B8A671B2}" srcOrd="0" destOrd="0" presId="urn:microsoft.com/office/officeart/2005/8/layout/pyramid2"/>
    <dgm:cxn modelId="{84C8E951-AC88-4B83-B20A-76B381201698}" srcId="{FB0C0B56-9002-4351-B5B2-0F9B26989EDD}" destId="{9A7C9B70-2806-4FA3-AE8C-5AD336543C0A}" srcOrd="3" destOrd="0" parTransId="{9748DABD-C730-447B-B570-2B7D6AC3C1ED}" sibTransId="{807B78C8-2A9A-44D1-A7A3-E04454EC89F0}"/>
    <dgm:cxn modelId="{59600009-E78A-498F-9615-1EBEA10C375C}" srcId="{FB0C0B56-9002-4351-B5B2-0F9B26989EDD}" destId="{434D0347-C7B5-4A40-BE9E-CBD96F78F676}" srcOrd="2" destOrd="0" parTransId="{A466D97E-7B39-462F-958B-66DCFFDD623D}" sibTransId="{D4BA9044-181E-48CD-B728-2BEB46A4AE22}"/>
    <dgm:cxn modelId="{B631EAB0-04E9-4B27-93B2-81DA5EB6FBB4}" srcId="{FB0C0B56-9002-4351-B5B2-0F9B26989EDD}" destId="{AF041ED3-2238-4F87-9F40-935C4EE4BC32}" srcOrd="1" destOrd="0" parTransId="{B1ABF1CF-5B74-4BF7-80B7-33EDD5D2115C}" sibTransId="{A3EE415E-DEB9-42E6-9ABF-9314E3E39A15}"/>
    <dgm:cxn modelId="{86D07762-8826-4B7F-A4DF-643A38ABABC4}" type="presOf" srcId="{AF041ED3-2238-4F87-9F40-935C4EE4BC32}" destId="{AB799041-F38C-4DE1-835A-ECEEBD48B78E}" srcOrd="0" destOrd="0" presId="urn:microsoft.com/office/officeart/2005/8/layout/pyramid2"/>
    <dgm:cxn modelId="{147FBD1B-AE62-49BE-9522-13C1071768E4}" type="presOf" srcId="{FB0C0B56-9002-4351-B5B2-0F9B26989EDD}" destId="{3DE66DDD-458C-41F5-94C4-1D3BD3065CA1}" srcOrd="0" destOrd="0" presId="urn:microsoft.com/office/officeart/2005/8/layout/pyramid2"/>
    <dgm:cxn modelId="{9ED1B2D1-CB47-49AF-81D7-366D9031DF58}" srcId="{FB0C0B56-9002-4351-B5B2-0F9B26989EDD}" destId="{C325EEE3-6698-4EE7-A597-A61E421CC4EB}" srcOrd="0" destOrd="0" parTransId="{6F2026CE-AD08-494D-975B-55B508A4CCE1}" sibTransId="{581BA0BB-6FA6-499B-BCB5-D2D6B64772FC}"/>
    <dgm:cxn modelId="{BFAACAD6-E9FA-4C8C-982C-B3DBF4C8F84C}" type="presOf" srcId="{434D0347-C7B5-4A40-BE9E-CBD96F78F676}" destId="{388BB739-8571-4BD9-99E8-EBBC6D248A3F}" srcOrd="0" destOrd="0" presId="urn:microsoft.com/office/officeart/2005/8/layout/pyramid2"/>
    <dgm:cxn modelId="{8B8B1966-287C-45AC-BFA4-61C7276D8D45}" type="presOf" srcId="{C325EEE3-6698-4EE7-A597-A61E421CC4EB}" destId="{53D243C1-6C91-401B-A792-03D0531231BD}" srcOrd="0" destOrd="0" presId="urn:microsoft.com/office/officeart/2005/8/layout/pyramid2"/>
    <dgm:cxn modelId="{D95BC489-B557-4F04-B2A1-359E390B028C}" type="presParOf" srcId="{3DE66DDD-458C-41F5-94C4-1D3BD3065CA1}" destId="{8D1C4F61-D041-43A1-91B3-5C2CD6500898}" srcOrd="0" destOrd="0" presId="urn:microsoft.com/office/officeart/2005/8/layout/pyramid2"/>
    <dgm:cxn modelId="{FD3FE9F1-7A9A-457E-9993-6E7B6686A33A}" type="presParOf" srcId="{3DE66DDD-458C-41F5-94C4-1D3BD3065CA1}" destId="{7C1ACAAA-A480-4723-BCAC-BF9A02EACB62}" srcOrd="1" destOrd="0" presId="urn:microsoft.com/office/officeart/2005/8/layout/pyramid2"/>
    <dgm:cxn modelId="{BB63A03D-912E-4FF1-A3C9-457A9324E89C}" type="presParOf" srcId="{7C1ACAAA-A480-4723-BCAC-BF9A02EACB62}" destId="{53D243C1-6C91-401B-A792-03D0531231BD}" srcOrd="0" destOrd="0" presId="urn:microsoft.com/office/officeart/2005/8/layout/pyramid2"/>
    <dgm:cxn modelId="{2E367886-B4BA-4468-8424-52E94367477D}" type="presParOf" srcId="{7C1ACAAA-A480-4723-BCAC-BF9A02EACB62}" destId="{296D96D0-4485-4C39-9E13-2655E8E76D36}" srcOrd="1" destOrd="0" presId="urn:microsoft.com/office/officeart/2005/8/layout/pyramid2"/>
    <dgm:cxn modelId="{72AB5A85-6CF4-4EAB-9048-8B4CD17EB068}" type="presParOf" srcId="{7C1ACAAA-A480-4723-BCAC-BF9A02EACB62}" destId="{AB799041-F38C-4DE1-835A-ECEEBD48B78E}" srcOrd="2" destOrd="0" presId="urn:microsoft.com/office/officeart/2005/8/layout/pyramid2"/>
    <dgm:cxn modelId="{BF87B92E-882F-4DC2-B7C1-9A89757162DA}" type="presParOf" srcId="{7C1ACAAA-A480-4723-BCAC-BF9A02EACB62}" destId="{72CE36E9-AC78-4E9F-AD89-486B5420569D}" srcOrd="3" destOrd="0" presId="urn:microsoft.com/office/officeart/2005/8/layout/pyramid2"/>
    <dgm:cxn modelId="{8C877FE3-B8B3-48BE-A702-8E3038D718DA}" type="presParOf" srcId="{7C1ACAAA-A480-4723-BCAC-BF9A02EACB62}" destId="{388BB739-8571-4BD9-99E8-EBBC6D248A3F}" srcOrd="4" destOrd="0" presId="urn:microsoft.com/office/officeart/2005/8/layout/pyramid2"/>
    <dgm:cxn modelId="{ED615348-B8F3-497E-ADE9-50E504B4B44E}" type="presParOf" srcId="{7C1ACAAA-A480-4723-BCAC-BF9A02EACB62}" destId="{78D59CA3-ED8C-442B-91F2-010FBBA3590D}" srcOrd="5" destOrd="0" presId="urn:microsoft.com/office/officeart/2005/8/layout/pyramid2"/>
    <dgm:cxn modelId="{BD50D14A-B1ED-4EAF-9C31-9A232604CF33}" type="presParOf" srcId="{7C1ACAAA-A480-4723-BCAC-BF9A02EACB62}" destId="{E375C98B-3A0C-480E-AD87-47E9B8A671B2}" srcOrd="6" destOrd="0" presId="urn:microsoft.com/office/officeart/2005/8/layout/pyramid2"/>
    <dgm:cxn modelId="{D5417381-D295-4CEE-B7D5-6249472BEEC0}" type="presParOf" srcId="{7C1ACAAA-A480-4723-BCAC-BF9A02EACB62}" destId="{88DC8CCD-6500-4BBC-BB7B-31A5A506D633}"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D41973-33BF-4A6C-BD1B-D37D8E4265B1}" type="doc">
      <dgm:prSet loTypeId="urn:microsoft.com/office/officeart/2005/8/layout/cycle8" loCatId="cycle" qsTypeId="urn:microsoft.com/office/officeart/2005/8/quickstyle/simple1" qsCatId="simple" csTypeId="urn:microsoft.com/office/officeart/2005/8/colors/accent1_2" csCatId="accent1" phldr="1"/>
      <dgm:spPr/>
    </dgm:pt>
    <dgm:pt modelId="{8F2F9078-99CD-4A2A-8C20-5EABECA90B4B}">
      <dgm:prSet phldrT="[Текст]" custT="1"/>
      <dgm:spPr>
        <a:solidFill>
          <a:srgbClr val="FFC000"/>
        </a:solidFill>
        <a:ln>
          <a:noFill/>
        </a:ln>
        <a:effectLst/>
        <a:scene3d>
          <a:camera prst="orthographicFront">
            <a:rot lat="0" lon="0" rev="0"/>
          </a:camera>
          <a:lightRig rig="contrasting" dir="t">
            <a:rot lat="0" lon="0" rev="7800000"/>
          </a:lightRig>
        </a:scene3d>
        <a:sp3d>
          <a:bevelT w="139700" h="139700"/>
        </a:sp3d>
      </dgm:spPr>
      <dgm:t>
        <a:bodyPr>
          <a:scene3d>
            <a:camera prst="orthographicFront"/>
            <a:lightRig rig="soft" dir="t">
              <a:rot lat="0" lon="0" rev="15600000"/>
            </a:lightRig>
          </a:scene3d>
          <a:sp3d extrusionH="57150" prstMaterial="softEdge">
            <a:bevelT w="25400" h="38100"/>
          </a:sp3d>
        </a:bodyPr>
        <a:lstStyle/>
        <a:p>
          <a:r>
            <a:rPr lang="en-US" sz="1400" b="1" cap="none" spc="0" dirty="0" smtClean="0">
              <a:ln/>
              <a:solidFill>
                <a:schemeClr val="tx1"/>
              </a:solidFill>
              <a:effectLst/>
              <a:latin typeface="Times New Roman" panose="02020603050405020304" pitchFamily="18" charset="0"/>
              <a:cs typeface="Times New Roman" panose="02020603050405020304" pitchFamily="18" charset="0"/>
            </a:rPr>
            <a:t>"The language of friendship." Americans have several friends for life, but are willing to do business with a casual partner. Latin Americans and Arabs prefer business relationships with friends who, in turn, try to anticipate their needs, and do so without expecting reciprocity.</a:t>
          </a:r>
          <a:endParaRPr lang="ru-RU" sz="1400" b="1" cap="none" spc="0" dirty="0">
            <a:ln/>
            <a:solidFill>
              <a:schemeClr val="tx1"/>
            </a:solidFill>
            <a:effectLst/>
            <a:latin typeface="Times New Roman" panose="02020603050405020304" pitchFamily="18" charset="0"/>
            <a:cs typeface="Times New Roman" panose="02020603050405020304" pitchFamily="18" charset="0"/>
          </a:endParaRPr>
        </a:p>
      </dgm:t>
    </dgm:pt>
    <dgm:pt modelId="{D5DB74BB-BA4A-47B5-9BD0-FF294E402969}" type="parTrans" cxnId="{E8B3C938-2FB1-42A4-A5F7-44249B744CCD}">
      <dgm:prSet/>
      <dgm:spPr/>
      <dgm:t>
        <a:bodyPr/>
        <a:lstStyle/>
        <a:p>
          <a:endParaRPr lang="ru-RU"/>
        </a:p>
      </dgm:t>
    </dgm:pt>
    <dgm:pt modelId="{17B971A7-FEA6-486E-93BF-49D6F4B66ADA}" type="sibTrans" cxnId="{E8B3C938-2FB1-42A4-A5F7-44249B744CCD}">
      <dgm:prSet/>
      <dgm:spPr/>
      <dgm:t>
        <a:bodyPr/>
        <a:lstStyle/>
        <a:p>
          <a:endParaRPr lang="ru-RU"/>
        </a:p>
      </dgm:t>
    </dgm:pt>
    <dgm:pt modelId="{7CA30156-9795-4483-A658-A7FB419C0DE8}">
      <dgm:prSet phldrT="[Текст]" custT="1"/>
      <dgm:spPr>
        <a:ln>
          <a:noFill/>
        </a:ln>
        <a:effectLst/>
        <a:scene3d>
          <a:camera prst="orthographicFront">
            <a:rot lat="0" lon="0" rev="0"/>
          </a:camera>
          <a:lightRig rig="contrasting" dir="t">
            <a:rot lat="0" lon="0" rev="7800000"/>
          </a:lightRig>
        </a:scene3d>
        <a:sp3d>
          <a:bevelT w="139700" h="139700"/>
        </a:sp3d>
      </dgm:spPr>
      <dgm:t>
        <a:bodyPr/>
        <a:lstStyle/>
        <a:p>
          <a:r>
            <a:rPr lang="en-US" sz="1400" dirty="0" smtClean="0">
              <a:solidFill>
                <a:srgbClr val="FF0000"/>
              </a:solidFill>
              <a:latin typeface="Times New Roman" panose="02020603050405020304" pitchFamily="18" charset="0"/>
              <a:cs typeface="Times New Roman" panose="02020603050405020304" pitchFamily="18" charset="0"/>
            </a:rPr>
            <a:t>“Language of agreement” - these are the general informal rules of contracts, these are the customs that should be followed in business negotiations. American and European firms are more likely to enter into written contracts. Arabs prefer verbal agreement. The Greeks look at the contract only at the beginning, and the obligations of partners will be discussed until the work is completed.</a:t>
          </a:r>
          <a:endParaRPr lang="ru-RU" sz="1400" dirty="0">
            <a:solidFill>
              <a:srgbClr val="FF0000"/>
            </a:solidFill>
            <a:latin typeface="Times New Roman" panose="02020603050405020304" pitchFamily="18" charset="0"/>
            <a:cs typeface="Times New Roman" panose="02020603050405020304" pitchFamily="18" charset="0"/>
          </a:endParaRPr>
        </a:p>
      </dgm:t>
    </dgm:pt>
    <dgm:pt modelId="{98F4D845-261A-41D4-8621-87BBE50D288F}" type="parTrans" cxnId="{AF198864-4439-4E92-8B60-78F23FA8B8D3}">
      <dgm:prSet/>
      <dgm:spPr/>
      <dgm:t>
        <a:bodyPr/>
        <a:lstStyle/>
        <a:p>
          <a:endParaRPr lang="ru-RU"/>
        </a:p>
      </dgm:t>
    </dgm:pt>
    <dgm:pt modelId="{73466918-E53C-4507-AE14-D80EE73AA9E5}" type="sibTrans" cxnId="{AF198864-4439-4E92-8B60-78F23FA8B8D3}">
      <dgm:prSet/>
      <dgm:spPr/>
      <dgm:t>
        <a:bodyPr/>
        <a:lstStyle/>
        <a:p>
          <a:endParaRPr lang="ru-RU"/>
        </a:p>
      </dgm:t>
    </dgm:pt>
    <dgm:pt modelId="{E2EA17B6-E587-4439-BC14-063815B5F03F}">
      <dgm:prSet phldrT="[Текст]" custT="1"/>
      <dgm:spPr>
        <a:solidFill>
          <a:schemeClr val="accent4"/>
        </a:solidFill>
        <a:ln>
          <a:noFill/>
        </a:ln>
        <a:effectLst/>
        <a:scene3d>
          <a:camera prst="orthographicFront">
            <a:rot lat="0" lon="0" rev="0"/>
          </a:camera>
          <a:lightRig rig="contrasting" dir="t">
            <a:rot lat="0" lon="0" rev="7800000"/>
          </a:lightRig>
        </a:scene3d>
        <a:sp3d>
          <a:bevelT w="139700" h="139700"/>
        </a:sp3d>
      </dgm:spPr>
      <dgm:t>
        <a:bodyPr/>
        <a:lstStyle/>
        <a:p>
          <a:pPr algn="just"/>
          <a:r>
            <a:rPr lang="en-US" sz="1800" dirty="0" smtClean="0">
              <a:latin typeface="Times New Roman" panose="02020603050405020304" pitchFamily="18" charset="0"/>
              <a:cs typeface="Times New Roman" panose="02020603050405020304" pitchFamily="18" charset="0"/>
            </a:rPr>
            <a:t>“Language of time” - the delay in answering in some countries is understood as the importance of the meeting, in others as meaninglessness</a:t>
          </a:r>
          <a:r>
            <a:rPr lang="en-US" sz="1700" dirty="0" smtClean="0"/>
            <a:t>.</a:t>
          </a:r>
          <a:endParaRPr lang="ru-RU" sz="1700" dirty="0"/>
        </a:p>
      </dgm:t>
    </dgm:pt>
    <dgm:pt modelId="{68408DDD-CD9C-49D0-B231-B0F90785C701}" type="parTrans" cxnId="{49B9DD19-F3C6-4FB7-A2A4-9B83DD5BBE42}">
      <dgm:prSet/>
      <dgm:spPr/>
      <dgm:t>
        <a:bodyPr/>
        <a:lstStyle/>
        <a:p>
          <a:endParaRPr lang="ru-RU"/>
        </a:p>
      </dgm:t>
    </dgm:pt>
    <dgm:pt modelId="{5DD8044F-DED7-4C40-AF97-CE23DBCA5AEE}" type="sibTrans" cxnId="{49B9DD19-F3C6-4FB7-A2A4-9B83DD5BBE42}">
      <dgm:prSet/>
      <dgm:spPr/>
      <dgm:t>
        <a:bodyPr/>
        <a:lstStyle/>
        <a:p>
          <a:endParaRPr lang="ru-RU"/>
        </a:p>
      </dgm:t>
    </dgm:pt>
    <dgm:pt modelId="{AFDBB438-690F-4B5D-BD8B-C5EE27641EEE}" type="pres">
      <dgm:prSet presAssocID="{62D41973-33BF-4A6C-BD1B-D37D8E4265B1}" presName="compositeShape" presStyleCnt="0">
        <dgm:presLayoutVars>
          <dgm:chMax val="7"/>
          <dgm:dir/>
          <dgm:resizeHandles val="exact"/>
        </dgm:presLayoutVars>
      </dgm:prSet>
      <dgm:spPr/>
    </dgm:pt>
    <dgm:pt modelId="{40C960B5-7980-41A1-806D-14545B91B407}" type="pres">
      <dgm:prSet presAssocID="{62D41973-33BF-4A6C-BD1B-D37D8E4265B1}" presName="wedge1" presStyleLbl="node1" presStyleIdx="0" presStyleCnt="3"/>
      <dgm:spPr/>
      <dgm:t>
        <a:bodyPr/>
        <a:lstStyle/>
        <a:p>
          <a:endParaRPr lang="ru-RU"/>
        </a:p>
      </dgm:t>
    </dgm:pt>
    <dgm:pt modelId="{51592CB6-9D92-4000-A12C-ABE8F68D2343}" type="pres">
      <dgm:prSet presAssocID="{62D41973-33BF-4A6C-BD1B-D37D8E4265B1}" presName="dummy1a" presStyleCnt="0"/>
      <dgm:spPr/>
    </dgm:pt>
    <dgm:pt modelId="{7E521087-34F9-463A-ABF4-07AEC7283060}" type="pres">
      <dgm:prSet presAssocID="{62D41973-33BF-4A6C-BD1B-D37D8E4265B1}" presName="dummy1b" presStyleCnt="0"/>
      <dgm:spPr/>
    </dgm:pt>
    <dgm:pt modelId="{1F684D55-780C-453B-B59B-C3B3DD3BE63A}" type="pres">
      <dgm:prSet presAssocID="{62D41973-33BF-4A6C-BD1B-D37D8E4265B1}" presName="wedge1Tx" presStyleLbl="node1" presStyleIdx="0" presStyleCnt="3">
        <dgm:presLayoutVars>
          <dgm:chMax val="0"/>
          <dgm:chPref val="0"/>
          <dgm:bulletEnabled val="1"/>
        </dgm:presLayoutVars>
      </dgm:prSet>
      <dgm:spPr/>
      <dgm:t>
        <a:bodyPr/>
        <a:lstStyle/>
        <a:p>
          <a:endParaRPr lang="ru-RU"/>
        </a:p>
      </dgm:t>
    </dgm:pt>
    <dgm:pt modelId="{B61A48AB-42E7-4ECE-BB02-63D11F02A287}" type="pres">
      <dgm:prSet presAssocID="{62D41973-33BF-4A6C-BD1B-D37D8E4265B1}" presName="wedge2" presStyleLbl="node1" presStyleIdx="1" presStyleCnt="3"/>
      <dgm:spPr/>
      <dgm:t>
        <a:bodyPr/>
        <a:lstStyle/>
        <a:p>
          <a:endParaRPr lang="ru-RU"/>
        </a:p>
      </dgm:t>
    </dgm:pt>
    <dgm:pt modelId="{C19EB3CA-B246-4B79-957A-6653FED2B232}" type="pres">
      <dgm:prSet presAssocID="{62D41973-33BF-4A6C-BD1B-D37D8E4265B1}" presName="dummy2a" presStyleCnt="0"/>
      <dgm:spPr/>
    </dgm:pt>
    <dgm:pt modelId="{FC7A4EAA-B5C0-46F6-9E76-CDFA0866592C}" type="pres">
      <dgm:prSet presAssocID="{62D41973-33BF-4A6C-BD1B-D37D8E4265B1}" presName="dummy2b" presStyleCnt="0"/>
      <dgm:spPr/>
    </dgm:pt>
    <dgm:pt modelId="{97F56A37-E413-453F-9842-12064A206C79}" type="pres">
      <dgm:prSet presAssocID="{62D41973-33BF-4A6C-BD1B-D37D8E4265B1}" presName="wedge2Tx" presStyleLbl="node1" presStyleIdx="1" presStyleCnt="3">
        <dgm:presLayoutVars>
          <dgm:chMax val="0"/>
          <dgm:chPref val="0"/>
          <dgm:bulletEnabled val="1"/>
        </dgm:presLayoutVars>
      </dgm:prSet>
      <dgm:spPr/>
      <dgm:t>
        <a:bodyPr/>
        <a:lstStyle/>
        <a:p>
          <a:endParaRPr lang="ru-RU"/>
        </a:p>
      </dgm:t>
    </dgm:pt>
    <dgm:pt modelId="{C46FEC41-6A53-48B5-8A5F-2F9B109A1562}" type="pres">
      <dgm:prSet presAssocID="{62D41973-33BF-4A6C-BD1B-D37D8E4265B1}" presName="wedge3" presStyleLbl="node1" presStyleIdx="2" presStyleCnt="3"/>
      <dgm:spPr/>
      <dgm:t>
        <a:bodyPr/>
        <a:lstStyle/>
        <a:p>
          <a:endParaRPr lang="ru-RU"/>
        </a:p>
      </dgm:t>
    </dgm:pt>
    <dgm:pt modelId="{E03A6FB1-0094-40A0-AD0F-431B3EC0AA3B}" type="pres">
      <dgm:prSet presAssocID="{62D41973-33BF-4A6C-BD1B-D37D8E4265B1}" presName="dummy3a" presStyleCnt="0"/>
      <dgm:spPr/>
    </dgm:pt>
    <dgm:pt modelId="{FAF98D5A-1E5C-463C-8EDD-39CE7E827B3F}" type="pres">
      <dgm:prSet presAssocID="{62D41973-33BF-4A6C-BD1B-D37D8E4265B1}" presName="dummy3b" presStyleCnt="0"/>
      <dgm:spPr/>
    </dgm:pt>
    <dgm:pt modelId="{80FCD1A9-0DF7-4CEA-B1A4-48B541742693}" type="pres">
      <dgm:prSet presAssocID="{62D41973-33BF-4A6C-BD1B-D37D8E4265B1}" presName="wedge3Tx" presStyleLbl="node1" presStyleIdx="2" presStyleCnt="3">
        <dgm:presLayoutVars>
          <dgm:chMax val="0"/>
          <dgm:chPref val="0"/>
          <dgm:bulletEnabled val="1"/>
        </dgm:presLayoutVars>
      </dgm:prSet>
      <dgm:spPr/>
      <dgm:t>
        <a:bodyPr/>
        <a:lstStyle/>
        <a:p>
          <a:endParaRPr lang="ru-RU"/>
        </a:p>
      </dgm:t>
    </dgm:pt>
    <dgm:pt modelId="{C8E909D8-4680-486A-865E-A96E5C7A101D}" type="pres">
      <dgm:prSet presAssocID="{17B971A7-FEA6-486E-93BF-49D6F4B66ADA}" presName="arrowWedge1" presStyleLbl="fgSibTrans2D1" presStyleIdx="0" presStyleCnt="3"/>
      <dgm:spPr/>
    </dgm:pt>
    <dgm:pt modelId="{0ACB0C80-3C16-4FFC-8ED7-0F8FAE8E41C2}" type="pres">
      <dgm:prSet presAssocID="{73466918-E53C-4507-AE14-D80EE73AA9E5}" presName="arrowWedge2" presStyleLbl="fgSibTrans2D1" presStyleIdx="1" presStyleCnt="3"/>
      <dgm:spPr/>
    </dgm:pt>
    <dgm:pt modelId="{B6F4FC00-74D2-47D1-B13E-E310DABC6501}" type="pres">
      <dgm:prSet presAssocID="{5DD8044F-DED7-4C40-AF97-CE23DBCA5AEE}" presName="arrowWedge3" presStyleLbl="fgSibTrans2D1" presStyleIdx="2" presStyleCnt="3"/>
      <dgm:spPr/>
    </dgm:pt>
  </dgm:ptLst>
  <dgm:cxnLst>
    <dgm:cxn modelId="{E487A442-B112-4005-9BA4-776A17FDD223}" type="presOf" srcId="{7CA30156-9795-4483-A658-A7FB419C0DE8}" destId="{97F56A37-E413-453F-9842-12064A206C79}" srcOrd="1" destOrd="0" presId="urn:microsoft.com/office/officeart/2005/8/layout/cycle8"/>
    <dgm:cxn modelId="{771D2158-3591-415F-AB4B-D38FFA139C1F}" type="presOf" srcId="{7CA30156-9795-4483-A658-A7FB419C0DE8}" destId="{B61A48AB-42E7-4ECE-BB02-63D11F02A287}" srcOrd="0" destOrd="0" presId="urn:microsoft.com/office/officeart/2005/8/layout/cycle8"/>
    <dgm:cxn modelId="{2E2E2BE7-A6E1-42E2-9ABB-40BF9E7FA01D}" type="presOf" srcId="{62D41973-33BF-4A6C-BD1B-D37D8E4265B1}" destId="{AFDBB438-690F-4B5D-BD8B-C5EE27641EEE}" srcOrd="0" destOrd="0" presId="urn:microsoft.com/office/officeart/2005/8/layout/cycle8"/>
    <dgm:cxn modelId="{4D9C8B41-E11D-4F69-BB5F-FEF14BFF1840}" type="presOf" srcId="{8F2F9078-99CD-4A2A-8C20-5EABECA90B4B}" destId="{1F684D55-780C-453B-B59B-C3B3DD3BE63A}" srcOrd="1" destOrd="0" presId="urn:microsoft.com/office/officeart/2005/8/layout/cycle8"/>
    <dgm:cxn modelId="{D11F0F59-2BF0-4287-8FFE-7D9B970CE788}" type="presOf" srcId="{E2EA17B6-E587-4439-BC14-063815B5F03F}" destId="{C46FEC41-6A53-48B5-8A5F-2F9B109A1562}" srcOrd="0" destOrd="0" presId="urn:microsoft.com/office/officeart/2005/8/layout/cycle8"/>
    <dgm:cxn modelId="{E8B3C938-2FB1-42A4-A5F7-44249B744CCD}" srcId="{62D41973-33BF-4A6C-BD1B-D37D8E4265B1}" destId="{8F2F9078-99CD-4A2A-8C20-5EABECA90B4B}" srcOrd="0" destOrd="0" parTransId="{D5DB74BB-BA4A-47B5-9BD0-FF294E402969}" sibTransId="{17B971A7-FEA6-486E-93BF-49D6F4B66ADA}"/>
    <dgm:cxn modelId="{CEE61410-85BA-4D03-A485-FE875265BB41}" type="presOf" srcId="{E2EA17B6-E587-4439-BC14-063815B5F03F}" destId="{80FCD1A9-0DF7-4CEA-B1A4-48B541742693}" srcOrd="1" destOrd="0" presId="urn:microsoft.com/office/officeart/2005/8/layout/cycle8"/>
    <dgm:cxn modelId="{AF198864-4439-4E92-8B60-78F23FA8B8D3}" srcId="{62D41973-33BF-4A6C-BD1B-D37D8E4265B1}" destId="{7CA30156-9795-4483-A658-A7FB419C0DE8}" srcOrd="1" destOrd="0" parTransId="{98F4D845-261A-41D4-8621-87BBE50D288F}" sibTransId="{73466918-E53C-4507-AE14-D80EE73AA9E5}"/>
    <dgm:cxn modelId="{7169C794-0AAB-4F3F-A766-921A253A5144}" type="presOf" srcId="{8F2F9078-99CD-4A2A-8C20-5EABECA90B4B}" destId="{40C960B5-7980-41A1-806D-14545B91B407}" srcOrd="0" destOrd="0" presId="urn:microsoft.com/office/officeart/2005/8/layout/cycle8"/>
    <dgm:cxn modelId="{49B9DD19-F3C6-4FB7-A2A4-9B83DD5BBE42}" srcId="{62D41973-33BF-4A6C-BD1B-D37D8E4265B1}" destId="{E2EA17B6-E587-4439-BC14-063815B5F03F}" srcOrd="2" destOrd="0" parTransId="{68408DDD-CD9C-49D0-B231-B0F90785C701}" sibTransId="{5DD8044F-DED7-4C40-AF97-CE23DBCA5AEE}"/>
    <dgm:cxn modelId="{4786E1D6-99FC-4101-B2AE-AC9D9C6189CD}" type="presParOf" srcId="{AFDBB438-690F-4B5D-BD8B-C5EE27641EEE}" destId="{40C960B5-7980-41A1-806D-14545B91B407}" srcOrd="0" destOrd="0" presId="urn:microsoft.com/office/officeart/2005/8/layout/cycle8"/>
    <dgm:cxn modelId="{591C3D8F-1C49-4F69-902B-F4A1B0076EEE}" type="presParOf" srcId="{AFDBB438-690F-4B5D-BD8B-C5EE27641EEE}" destId="{51592CB6-9D92-4000-A12C-ABE8F68D2343}" srcOrd="1" destOrd="0" presId="urn:microsoft.com/office/officeart/2005/8/layout/cycle8"/>
    <dgm:cxn modelId="{F8B08746-16AC-41FB-9573-BC73AF7DDB07}" type="presParOf" srcId="{AFDBB438-690F-4B5D-BD8B-C5EE27641EEE}" destId="{7E521087-34F9-463A-ABF4-07AEC7283060}" srcOrd="2" destOrd="0" presId="urn:microsoft.com/office/officeart/2005/8/layout/cycle8"/>
    <dgm:cxn modelId="{0D73448E-BCAE-42BD-8C56-3EC4D45958B6}" type="presParOf" srcId="{AFDBB438-690F-4B5D-BD8B-C5EE27641EEE}" destId="{1F684D55-780C-453B-B59B-C3B3DD3BE63A}" srcOrd="3" destOrd="0" presId="urn:microsoft.com/office/officeart/2005/8/layout/cycle8"/>
    <dgm:cxn modelId="{A32217FB-6BE4-4EE6-9757-92C516D4E439}" type="presParOf" srcId="{AFDBB438-690F-4B5D-BD8B-C5EE27641EEE}" destId="{B61A48AB-42E7-4ECE-BB02-63D11F02A287}" srcOrd="4" destOrd="0" presId="urn:microsoft.com/office/officeart/2005/8/layout/cycle8"/>
    <dgm:cxn modelId="{4699885F-96B1-4D94-BB5D-A0BC5B716573}" type="presParOf" srcId="{AFDBB438-690F-4B5D-BD8B-C5EE27641EEE}" destId="{C19EB3CA-B246-4B79-957A-6653FED2B232}" srcOrd="5" destOrd="0" presId="urn:microsoft.com/office/officeart/2005/8/layout/cycle8"/>
    <dgm:cxn modelId="{543DA404-757D-4C34-8A5A-ED6EE8019A72}" type="presParOf" srcId="{AFDBB438-690F-4B5D-BD8B-C5EE27641EEE}" destId="{FC7A4EAA-B5C0-46F6-9E76-CDFA0866592C}" srcOrd="6" destOrd="0" presId="urn:microsoft.com/office/officeart/2005/8/layout/cycle8"/>
    <dgm:cxn modelId="{8BFFD216-67CD-41C6-AEDB-E13BBDC172E6}" type="presParOf" srcId="{AFDBB438-690F-4B5D-BD8B-C5EE27641EEE}" destId="{97F56A37-E413-453F-9842-12064A206C79}" srcOrd="7" destOrd="0" presId="urn:microsoft.com/office/officeart/2005/8/layout/cycle8"/>
    <dgm:cxn modelId="{383B8F03-7B14-4186-A1D6-BFC6D1051662}" type="presParOf" srcId="{AFDBB438-690F-4B5D-BD8B-C5EE27641EEE}" destId="{C46FEC41-6A53-48B5-8A5F-2F9B109A1562}" srcOrd="8" destOrd="0" presId="urn:microsoft.com/office/officeart/2005/8/layout/cycle8"/>
    <dgm:cxn modelId="{18843275-B852-4F33-8C5D-146DA5C170E2}" type="presParOf" srcId="{AFDBB438-690F-4B5D-BD8B-C5EE27641EEE}" destId="{E03A6FB1-0094-40A0-AD0F-431B3EC0AA3B}" srcOrd="9" destOrd="0" presId="urn:microsoft.com/office/officeart/2005/8/layout/cycle8"/>
    <dgm:cxn modelId="{28F45F2F-B6F3-484F-B411-6EE2DEC13A60}" type="presParOf" srcId="{AFDBB438-690F-4B5D-BD8B-C5EE27641EEE}" destId="{FAF98D5A-1E5C-463C-8EDD-39CE7E827B3F}" srcOrd="10" destOrd="0" presId="urn:microsoft.com/office/officeart/2005/8/layout/cycle8"/>
    <dgm:cxn modelId="{9FA84F7F-88BD-4A69-880E-FAC72DD3DCDD}" type="presParOf" srcId="{AFDBB438-690F-4B5D-BD8B-C5EE27641EEE}" destId="{80FCD1A9-0DF7-4CEA-B1A4-48B541742693}" srcOrd="11" destOrd="0" presId="urn:microsoft.com/office/officeart/2005/8/layout/cycle8"/>
    <dgm:cxn modelId="{2227F5CD-4BED-4355-9427-A2A06006B26D}" type="presParOf" srcId="{AFDBB438-690F-4B5D-BD8B-C5EE27641EEE}" destId="{C8E909D8-4680-486A-865E-A96E5C7A101D}" srcOrd="12" destOrd="0" presId="urn:microsoft.com/office/officeart/2005/8/layout/cycle8"/>
    <dgm:cxn modelId="{B2F51E1A-E070-4A21-9319-0C66A5D5410E}" type="presParOf" srcId="{AFDBB438-690F-4B5D-BD8B-C5EE27641EEE}" destId="{0ACB0C80-3C16-4FFC-8ED7-0F8FAE8E41C2}" srcOrd="13" destOrd="0" presId="urn:microsoft.com/office/officeart/2005/8/layout/cycle8"/>
    <dgm:cxn modelId="{1E68F9E1-50BE-4DF6-93FA-AAAC0CD18875}" type="presParOf" srcId="{AFDBB438-690F-4B5D-BD8B-C5EE27641EEE}" destId="{B6F4FC00-74D2-47D1-B13E-E310DABC6501}"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AEB2FF-1961-40D2-BE15-99EC8FABBE3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B014D3C7-7923-4B91-B44A-2130247AA622}">
      <dgm:prSet phldrT="[Текст]" custT="1"/>
      <dgm:spPr>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sz="2800" dirty="0" smtClean="0">
              <a:latin typeface="Times New Roman" panose="02020603050405020304" pitchFamily="18" charset="0"/>
              <a:cs typeface="Times New Roman" panose="02020603050405020304" pitchFamily="18" charset="0"/>
            </a:rPr>
            <a:t>A quota is a type of customs tariff, the quantitative limit of goods of a certain category that are allowed to be imported into the country. Quotas aim to preserve foreign currency and protect the national market.</a:t>
          </a:r>
          <a:endParaRPr lang="ru-RU" sz="2800" dirty="0">
            <a:latin typeface="Times New Roman" panose="02020603050405020304" pitchFamily="18" charset="0"/>
            <a:cs typeface="Times New Roman" panose="02020603050405020304" pitchFamily="18" charset="0"/>
          </a:endParaRPr>
        </a:p>
      </dgm:t>
    </dgm:pt>
    <dgm:pt modelId="{68A0C120-7181-4902-9608-DCB6B3EED666}" type="parTrans" cxnId="{9F1CAE2C-EB4E-4688-90F7-1074F56B4B1E}">
      <dgm:prSet/>
      <dgm:spPr/>
      <dgm:t>
        <a:bodyPr/>
        <a:lstStyle/>
        <a:p>
          <a:endParaRPr lang="ru-RU"/>
        </a:p>
      </dgm:t>
    </dgm:pt>
    <dgm:pt modelId="{25D5D4A6-F9BE-4F49-A94E-95DF913C08D5}" type="sibTrans" cxnId="{9F1CAE2C-EB4E-4688-90F7-1074F56B4B1E}">
      <dgm:prSet/>
      <dgm:spPr/>
      <dgm:t>
        <a:bodyPr/>
        <a:lstStyle/>
        <a:p>
          <a:endParaRPr lang="ru-RU"/>
        </a:p>
      </dgm:t>
    </dgm:pt>
    <dgm:pt modelId="{26462483-9025-4EAF-B3D9-394B245949B9}">
      <dgm:prSet phldrT="[Текст]"/>
      <dgm:spPr>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smtClean="0"/>
            <a:t> </a:t>
          </a:r>
          <a:r>
            <a:rPr lang="en-US" dirty="0" smtClean="0">
              <a:latin typeface="Times New Roman" panose="02020603050405020304" pitchFamily="18" charset="0"/>
              <a:cs typeface="Times New Roman" panose="02020603050405020304" pitchFamily="18" charset="0"/>
            </a:rPr>
            <a:t>Embargo - the ultimate type of quota: a complete ban by the government on the import or export of certain types of goods and currency.</a:t>
          </a:r>
          <a:endParaRPr lang="ru-RU" dirty="0">
            <a:latin typeface="Times New Roman" panose="02020603050405020304" pitchFamily="18" charset="0"/>
            <a:cs typeface="Times New Roman" panose="02020603050405020304" pitchFamily="18" charset="0"/>
          </a:endParaRPr>
        </a:p>
      </dgm:t>
    </dgm:pt>
    <dgm:pt modelId="{1A337E99-16A9-4ED4-B13E-07D5B4591BAB}" type="parTrans" cxnId="{C1E5901D-0426-4770-B35F-0D622BFD3937}">
      <dgm:prSet/>
      <dgm:spPr/>
      <dgm:t>
        <a:bodyPr/>
        <a:lstStyle/>
        <a:p>
          <a:endParaRPr lang="ru-RU"/>
        </a:p>
      </dgm:t>
    </dgm:pt>
    <dgm:pt modelId="{BFB6678D-92E9-402F-9209-E5D1E3850EDC}" type="sibTrans" cxnId="{C1E5901D-0426-4770-B35F-0D622BFD3937}">
      <dgm:prSet/>
      <dgm:spPr/>
      <dgm:t>
        <a:bodyPr/>
        <a:lstStyle/>
        <a:p>
          <a:endParaRPr lang="ru-RU"/>
        </a:p>
      </dgm:t>
    </dgm:pt>
    <dgm:pt modelId="{00BF9ECE-F337-4753-9867-440B0DB98569}">
      <dgm:prSet phldrT="[Текст]" custT="1"/>
      <dgm:spPr>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sz="2800" dirty="0" smtClean="0">
              <a:latin typeface="Times New Roman" panose="02020603050405020304" pitchFamily="18" charset="0"/>
              <a:cs typeface="Times New Roman" panose="02020603050405020304" pitchFamily="18" charset="0"/>
            </a:rPr>
            <a:t>Non-tariff barriers are restrictive barriers in international trade in the form of proposals, laws or production standards from any country that are discriminatory in relation to goods of other countries.</a:t>
          </a:r>
          <a:endParaRPr lang="ru-RU" sz="2800" dirty="0">
            <a:latin typeface="Times New Roman" panose="02020603050405020304" pitchFamily="18" charset="0"/>
            <a:cs typeface="Times New Roman" panose="02020603050405020304" pitchFamily="18" charset="0"/>
          </a:endParaRPr>
        </a:p>
      </dgm:t>
    </dgm:pt>
    <dgm:pt modelId="{7F48D013-AD20-4D62-93CA-8A8B3B5780A4}" type="parTrans" cxnId="{5D95C039-823C-4D8E-8FE0-AED5F3FAF567}">
      <dgm:prSet/>
      <dgm:spPr/>
      <dgm:t>
        <a:bodyPr/>
        <a:lstStyle/>
        <a:p>
          <a:endParaRPr lang="ru-RU"/>
        </a:p>
      </dgm:t>
    </dgm:pt>
    <dgm:pt modelId="{C2667378-B6D4-474A-9E29-EF0E58965F9F}" type="sibTrans" cxnId="{5D95C039-823C-4D8E-8FE0-AED5F3FAF567}">
      <dgm:prSet/>
      <dgm:spPr/>
      <dgm:t>
        <a:bodyPr/>
        <a:lstStyle/>
        <a:p>
          <a:endParaRPr lang="ru-RU"/>
        </a:p>
      </dgm:t>
    </dgm:pt>
    <dgm:pt modelId="{ED80A65D-C131-43FF-A188-64902F7A2294}">
      <dgm:prSet phldrT="[Текст]"/>
      <dgm:spPr>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smtClean="0">
              <a:latin typeface="Times New Roman" panose="02020603050405020304" pitchFamily="18" charset="0"/>
              <a:cs typeface="Times New Roman" panose="02020603050405020304" pitchFamily="18" charset="0"/>
            </a:rPr>
            <a:t>Currency control is the regulation of cash in foreign currency and its exchange rate for other currencies.</a:t>
          </a:r>
          <a:endParaRPr lang="ru-RU" dirty="0">
            <a:latin typeface="Times New Roman" panose="02020603050405020304" pitchFamily="18" charset="0"/>
            <a:cs typeface="Times New Roman" panose="02020603050405020304" pitchFamily="18" charset="0"/>
          </a:endParaRPr>
        </a:p>
      </dgm:t>
    </dgm:pt>
    <dgm:pt modelId="{63E11B3D-C5FF-45EF-B0A8-8CEF39F8DBBA}" type="parTrans" cxnId="{5E01DD13-B511-48E3-B8DB-67FBCF1E6EAB}">
      <dgm:prSet/>
      <dgm:spPr/>
      <dgm:t>
        <a:bodyPr/>
        <a:lstStyle/>
        <a:p>
          <a:endParaRPr lang="ru-RU"/>
        </a:p>
      </dgm:t>
    </dgm:pt>
    <dgm:pt modelId="{7E361F27-D537-4AF1-BBB1-2374F5C61A91}" type="sibTrans" cxnId="{5E01DD13-B511-48E3-B8DB-67FBCF1E6EAB}">
      <dgm:prSet/>
      <dgm:spPr/>
      <dgm:t>
        <a:bodyPr/>
        <a:lstStyle/>
        <a:p>
          <a:endParaRPr lang="ru-RU"/>
        </a:p>
      </dgm:t>
    </dgm:pt>
    <dgm:pt modelId="{D2ABD59A-42FE-4756-9518-D497BAC6EC9A}" type="pres">
      <dgm:prSet presAssocID="{7CAEB2FF-1961-40D2-BE15-99EC8FABBE36}" presName="linear" presStyleCnt="0">
        <dgm:presLayoutVars>
          <dgm:animLvl val="lvl"/>
          <dgm:resizeHandles val="exact"/>
        </dgm:presLayoutVars>
      </dgm:prSet>
      <dgm:spPr/>
      <dgm:t>
        <a:bodyPr/>
        <a:lstStyle/>
        <a:p>
          <a:endParaRPr lang="ru-RU"/>
        </a:p>
      </dgm:t>
    </dgm:pt>
    <dgm:pt modelId="{0C9011B2-320E-4A5E-A206-BCB2B63D564C}" type="pres">
      <dgm:prSet presAssocID="{B014D3C7-7923-4B91-B44A-2130247AA622}" presName="parentText" presStyleLbl="node1" presStyleIdx="0" presStyleCnt="2">
        <dgm:presLayoutVars>
          <dgm:chMax val="0"/>
          <dgm:bulletEnabled val="1"/>
        </dgm:presLayoutVars>
      </dgm:prSet>
      <dgm:spPr/>
      <dgm:t>
        <a:bodyPr/>
        <a:lstStyle/>
        <a:p>
          <a:endParaRPr lang="ru-RU"/>
        </a:p>
      </dgm:t>
    </dgm:pt>
    <dgm:pt modelId="{74EE74E4-C06F-4AD5-A415-FCBB6A503054}" type="pres">
      <dgm:prSet presAssocID="{B014D3C7-7923-4B91-B44A-2130247AA622}" presName="childText" presStyleLbl="revTx" presStyleIdx="0" presStyleCnt="2">
        <dgm:presLayoutVars>
          <dgm:bulletEnabled val="1"/>
        </dgm:presLayoutVars>
      </dgm:prSet>
      <dgm:spPr/>
      <dgm:t>
        <a:bodyPr/>
        <a:lstStyle/>
        <a:p>
          <a:endParaRPr lang="ru-RU"/>
        </a:p>
      </dgm:t>
    </dgm:pt>
    <dgm:pt modelId="{28F0A1FA-1E26-4B12-AEE6-ECB78E7E6B78}" type="pres">
      <dgm:prSet presAssocID="{00BF9ECE-F337-4753-9867-440B0DB98569}" presName="parentText" presStyleLbl="node1" presStyleIdx="1" presStyleCnt="2">
        <dgm:presLayoutVars>
          <dgm:chMax val="0"/>
          <dgm:bulletEnabled val="1"/>
        </dgm:presLayoutVars>
      </dgm:prSet>
      <dgm:spPr/>
      <dgm:t>
        <a:bodyPr/>
        <a:lstStyle/>
        <a:p>
          <a:endParaRPr lang="ru-RU"/>
        </a:p>
      </dgm:t>
    </dgm:pt>
    <dgm:pt modelId="{BDCF6E2F-51AE-4DEF-A57C-54C4F59FC2A2}" type="pres">
      <dgm:prSet presAssocID="{00BF9ECE-F337-4753-9867-440B0DB98569}" presName="childText" presStyleLbl="revTx" presStyleIdx="1" presStyleCnt="2">
        <dgm:presLayoutVars>
          <dgm:bulletEnabled val="1"/>
        </dgm:presLayoutVars>
      </dgm:prSet>
      <dgm:spPr/>
      <dgm:t>
        <a:bodyPr/>
        <a:lstStyle/>
        <a:p>
          <a:endParaRPr lang="ru-RU"/>
        </a:p>
      </dgm:t>
    </dgm:pt>
  </dgm:ptLst>
  <dgm:cxnLst>
    <dgm:cxn modelId="{B0F91A68-D968-4932-9168-C45AC98A045D}" type="presOf" srcId="{7CAEB2FF-1961-40D2-BE15-99EC8FABBE36}" destId="{D2ABD59A-42FE-4756-9518-D497BAC6EC9A}" srcOrd="0" destOrd="0" presId="urn:microsoft.com/office/officeart/2005/8/layout/vList2"/>
    <dgm:cxn modelId="{A1C73672-BC0F-4DBA-93B6-28909B9360BF}" type="presOf" srcId="{B014D3C7-7923-4B91-B44A-2130247AA622}" destId="{0C9011B2-320E-4A5E-A206-BCB2B63D564C}" srcOrd="0" destOrd="0" presId="urn:microsoft.com/office/officeart/2005/8/layout/vList2"/>
    <dgm:cxn modelId="{5E01DD13-B511-48E3-B8DB-67FBCF1E6EAB}" srcId="{00BF9ECE-F337-4753-9867-440B0DB98569}" destId="{ED80A65D-C131-43FF-A188-64902F7A2294}" srcOrd="0" destOrd="0" parTransId="{63E11B3D-C5FF-45EF-B0A8-8CEF39F8DBBA}" sibTransId="{7E361F27-D537-4AF1-BBB1-2374F5C61A91}"/>
    <dgm:cxn modelId="{4C540543-E51B-470D-BC53-2CD5DEAC619F}" type="presOf" srcId="{ED80A65D-C131-43FF-A188-64902F7A2294}" destId="{BDCF6E2F-51AE-4DEF-A57C-54C4F59FC2A2}" srcOrd="0" destOrd="0" presId="urn:microsoft.com/office/officeart/2005/8/layout/vList2"/>
    <dgm:cxn modelId="{9F1CAE2C-EB4E-4688-90F7-1074F56B4B1E}" srcId="{7CAEB2FF-1961-40D2-BE15-99EC8FABBE36}" destId="{B014D3C7-7923-4B91-B44A-2130247AA622}" srcOrd="0" destOrd="0" parTransId="{68A0C120-7181-4902-9608-DCB6B3EED666}" sibTransId="{25D5D4A6-F9BE-4F49-A94E-95DF913C08D5}"/>
    <dgm:cxn modelId="{5D95C039-823C-4D8E-8FE0-AED5F3FAF567}" srcId="{7CAEB2FF-1961-40D2-BE15-99EC8FABBE36}" destId="{00BF9ECE-F337-4753-9867-440B0DB98569}" srcOrd="1" destOrd="0" parTransId="{7F48D013-AD20-4D62-93CA-8A8B3B5780A4}" sibTransId="{C2667378-B6D4-474A-9E29-EF0E58965F9F}"/>
    <dgm:cxn modelId="{C28D6D20-F9A9-4243-B1AF-67018AB41E38}" type="presOf" srcId="{00BF9ECE-F337-4753-9867-440B0DB98569}" destId="{28F0A1FA-1E26-4B12-AEE6-ECB78E7E6B78}" srcOrd="0" destOrd="0" presId="urn:microsoft.com/office/officeart/2005/8/layout/vList2"/>
    <dgm:cxn modelId="{C1E5901D-0426-4770-B35F-0D622BFD3937}" srcId="{B014D3C7-7923-4B91-B44A-2130247AA622}" destId="{26462483-9025-4EAF-B3D9-394B245949B9}" srcOrd="0" destOrd="0" parTransId="{1A337E99-16A9-4ED4-B13E-07D5B4591BAB}" sibTransId="{BFB6678D-92E9-402F-9209-E5D1E3850EDC}"/>
    <dgm:cxn modelId="{5A34D6E5-B98F-46E3-AB8F-245896605285}" type="presOf" srcId="{26462483-9025-4EAF-B3D9-394B245949B9}" destId="{74EE74E4-C06F-4AD5-A415-FCBB6A503054}" srcOrd="0" destOrd="0" presId="urn:microsoft.com/office/officeart/2005/8/layout/vList2"/>
    <dgm:cxn modelId="{A67052C5-A336-4B26-9EDF-E77D5BA37A12}" type="presParOf" srcId="{D2ABD59A-42FE-4756-9518-D497BAC6EC9A}" destId="{0C9011B2-320E-4A5E-A206-BCB2B63D564C}" srcOrd="0" destOrd="0" presId="urn:microsoft.com/office/officeart/2005/8/layout/vList2"/>
    <dgm:cxn modelId="{302C0000-191E-4457-8860-78813AA5881F}" type="presParOf" srcId="{D2ABD59A-42FE-4756-9518-D497BAC6EC9A}" destId="{74EE74E4-C06F-4AD5-A415-FCBB6A503054}" srcOrd="1" destOrd="0" presId="urn:microsoft.com/office/officeart/2005/8/layout/vList2"/>
    <dgm:cxn modelId="{A702F9D5-6276-4CCB-80AE-DEC89372C9EC}" type="presParOf" srcId="{D2ABD59A-42FE-4756-9518-D497BAC6EC9A}" destId="{28F0A1FA-1E26-4B12-AEE6-ECB78E7E6B78}" srcOrd="2" destOrd="0" presId="urn:microsoft.com/office/officeart/2005/8/layout/vList2"/>
    <dgm:cxn modelId="{2503367D-88E5-44E7-BB9F-30F7405C85E9}" type="presParOf" srcId="{D2ABD59A-42FE-4756-9518-D497BAC6EC9A}" destId="{BDCF6E2F-51AE-4DEF-A57C-54C4F59FC2A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193EC3-19E1-4212-BE7B-2BC6D526EC1F}"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ru-RU"/>
        </a:p>
      </dgm:t>
    </dgm:pt>
    <dgm:pt modelId="{C27A68E9-EB15-483F-8B8F-6ADD7E1909DE}">
      <dgm:prSet phldrT="[Текст]" custT="1"/>
      <dgm:spPr/>
      <dgm:t>
        <a:bodyPr/>
        <a:lstStyle/>
        <a:p>
          <a:r>
            <a:rPr lang="en-US" sz="1800" b="1" dirty="0" smtClean="0">
              <a:solidFill>
                <a:schemeClr val="bg1"/>
              </a:solidFill>
              <a:latin typeface="Times New Roman" panose="02020603050405020304" pitchFamily="18" charset="0"/>
              <a:cs typeface="Times New Roman" panose="02020603050405020304" pitchFamily="18" charset="0"/>
            </a:rPr>
            <a:t>simple expansion - when the company produces the same products for all markets without any changes;</a:t>
          </a:r>
          <a:endParaRPr lang="ru-RU" sz="1800" b="1" dirty="0">
            <a:solidFill>
              <a:schemeClr val="bg1"/>
            </a:solidFill>
            <a:latin typeface="Times New Roman" panose="02020603050405020304" pitchFamily="18" charset="0"/>
            <a:cs typeface="Times New Roman" panose="02020603050405020304" pitchFamily="18" charset="0"/>
          </a:endParaRPr>
        </a:p>
      </dgm:t>
    </dgm:pt>
    <dgm:pt modelId="{D2E8249A-3635-4A25-883D-074AF7FAF2E8}" type="parTrans" cxnId="{03826271-D6A5-4E56-98C8-F6A9377CB3A4}">
      <dgm:prSet/>
      <dgm:spPr/>
      <dgm:t>
        <a:bodyPr/>
        <a:lstStyle/>
        <a:p>
          <a:endParaRPr lang="ru-RU"/>
        </a:p>
      </dgm:t>
    </dgm:pt>
    <dgm:pt modelId="{3C600FAD-FA8B-4C58-9308-A468318AB06C}" type="sibTrans" cxnId="{03826271-D6A5-4E56-98C8-F6A9377CB3A4}">
      <dgm:prSet/>
      <dgm:spPr/>
      <dgm:t>
        <a:bodyPr/>
        <a:lstStyle/>
        <a:p>
          <a:endParaRPr lang="ru-RU"/>
        </a:p>
      </dgm:t>
    </dgm:pt>
    <dgm:pt modelId="{409B9419-06F4-4599-B903-BD17B311EEBA}">
      <dgm:prSet phldrT="[Текст]" custT="1"/>
      <dgm:spPr/>
      <dgm:t>
        <a:bodyPr/>
        <a:lstStyle/>
        <a:p>
          <a:r>
            <a:rPr lang="en-US" sz="1800" b="1" dirty="0" smtClean="0">
              <a:solidFill>
                <a:schemeClr val="bg1"/>
              </a:solidFill>
              <a:latin typeface="Times New Roman" panose="02020603050405020304" pitchFamily="18" charset="0"/>
              <a:cs typeface="Times New Roman" panose="02020603050405020304" pitchFamily="18" charset="0"/>
            </a:rPr>
            <a:t>adaptation - when the product is modified taking into account the language requirements, tastes and conditions of the foreign market;</a:t>
          </a:r>
          <a:endParaRPr lang="ru-RU" sz="1800" b="1" dirty="0">
            <a:solidFill>
              <a:schemeClr val="bg1"/>
            </a:solidFill>
            <a:latin typeface="Times New Roman" panose="02020603050405020304" pitchFamily="18" charset="0"/>
            <a:cs typeface="Times New Roman" panose="02020603050405020304" pitchFamily="18" charset="0"/>
          </a:endParaRPr>
        </a:p>
      </dgm:t>
    </dgm:pt>
    <dgm:pt modelId="{7D9E6283-7C01-478E-B12B-23499FBEA1E1}" type="parTrans" cxnId="{8FA49BC7-2167-4F70-84AB-83D8541EACD6}">
      <dgm:prSet/>
      <dgm:spPr/>
      <dgm:t>
        <a:bodyPr/>
        <a:lstStyle/>
        <a:p>
          <a:endParaRPr lang="ru-RU"/>
        </a:p>
      </dgm:t>
    </dgm:pt>
    <dgm:pt modelId="{50E1B023-4157-48CE-AFEB-C25B764A639F}" type="sibTrans" cxnId="{8FA49BC7-2167-4F70-84AB-83D8541EACD6}">
      <dgm:prSet/>
      <dgm:spPr/>
      <dgm:t>
        <a:bodyPr/>
        <a:lstStyle/>
        <a:p>
          <a:endParaRPr lang="ru-RU"/>
        </a:p>
      </dgm:t>
    </dgm:pt>
    <dgm:pt modelId="{1E379106-E406-4AC7-9689-0E91A2FAC960}">
      <dgm:prSet phldrT="[Текст]" custT="1"/>
      <dgm:spPr/>
      <dgm:t>
        <a:bodyPr/>
        <a:lstStyle/>
        <a:p>
          <a:r>
            <a:rPr lang="en-US" sz="1100" dirty="0" smtClean="0">
              <a:solidFill>
                <a:schemeClr val="bg1"/>
              </a:solidFill>
            </a:rPr>
            <a:t>“</a:t>
          </a:r>
          <a:r>
            <a:rPr lang="en-US" sz="1200" b="1" dirty="0" smtClean="0">
              <a:solidFill>
                <a:schemeClr val="bg1"/>
              </a:solidFill>
              <a:latin typeface="Times New Roman" panose="02020603050405020304" pitchFamily="18" charset="0"/>
              <a:cs typeface="Times New Roman" panose="02020603050405020304" pitchFamily="18" charset="0"/>
            </a:rPr>
            <a:t>reverse invention” - when a company produces simplified versions of its products, focusing on underdeveloped countries where the infrastructure is poorly developed;</a:t>
          </a:r>
          <a:endParaRPr lang="ru-RU" sz="1200" b="1" dirty="0">
            <a:solidFill>
              <a:schemeClr val="bg1"/>
            </a:solidFill>
            <a:latin typeface="Times New Roman" panose="02020603050405020304" pitchFamily="18" charset="0"/>
            <a:cs typeface="Times New Roman" panose="02020603050405020304" pitchFamily="18" charset="0"/>
          </a:endParaRPr>
        </a:p>
      </dgm:t>
    </dgm:pt>
    <dgm:pt modelId="{A78CA917-A57C-4647-BEF8-1EE2F5555ED4}" type="parTrans" cxnId="{30DDF581-AB79-4B72-A32C-59EAE16EB856}">
      <dgm:prSet/>
      <dgm:spPr/>
      <dgm:t>
        <a:bodyPr/>
        <a:lstStyle/>
        <a:p>
          <a:endParaRPr lang="ru-RU"/>
        </a:p>
      </dgm:t>
    </dgm:pt>
    <dgm:pt modelId="{1A3FFDD4-8C02-4A17-BD88-7953B97A4332}" type="sibTrans" cxnId="{30DDF581-AB79-4B72-A32C-59EAE16EB856}">
      <dgm:prSet/>
      <dgm:spPr/>
      <dgm:t>
        <a:bodyPr/>
        <a:lstStyle/>
        <a:p>
          <a:endParaRPr lang="ru-RU"/>
        </a:p>
      </dgm:t>
    </dgm:pt>
    <dgm:pt modelId="{62E903F1-6C9E-4C8C-B177-D8B4D655E82E}">
      <dgm:prSet phldrT="[Текст]"/>
      <dgm:spPr/>
      <dgm:t>
        <a:bodyPr/>
        <a:lstStyle/>
        <a:p>
          <a:r>
            <a:rPr lang="en-US" b="1" dirty="0" smtClean="0">
              <a:solidFill>
                <a:schemeClr val="bg1"/>
              </a:solidFill>
              <a:latin typeface="Times New Roman" panose="02020603050405020304" pitchFamily="18" charset="0"/>
              <a:cs typeface="Times New Roman" panose="02020603050405020304" pitchFamily="18" charset="0"/>
            </a:rPr>
            <a:t>“new invention” - in this case, the company develops completely new products for domestic and foreign markets.</a:t>
          </a:r>
          <a:endParaRPr lang="ru-RU" b="1" dirty="0">
            <a:solidFill>
              <a:schemeClr val="bg1"/>
            </a:solidFill>
            <a:latin typeface="Times New Roman" panose="02020603050405020304" pitchFamily="18" charset="0"/>
            <a:cs typeface="Times New Roman" panose="02020603050405020304" pitchFamily="18" charset="0"/>
          </a:endParaRPr>
        </a:p>
      </dgm:t>
    </dgm:pt>
    <dgm:pt modelId="{418A8C48-6214-4D02-AF01-380213902AAD}" type="parTrans" cxnId="{13D2E733-03DF-454A-AF1B-1CDD9A8CDEA0}">
      <dgm:prSet/>
      <dgm:spPr/>
      <dgm:t>
        <a:bodyPr/>
        <a:lstStyle/>
        <a:p>
          <a:endParaRPr lang="ru-RU"/>
        </a:p>
      </dgm:t>
    </dgm:pt>
    <dgm:pt modelId="{A1D8B7E3-7667-4A70-A8B7-DA7E8414C63E}" type="sibTrans" cxnId="{13D2E733-03DF-454A-AF1B-1CDD9A8CDEA0}">
      <dgm:prSet/>
      <dgm:spPr/>
      <dgm:t>
        <a:bodyPr/>
        <a:lstStyle/>
        <a:p>
          <a:endParaRPr lang="ru-RU"/>
        </a:p>
      </dgm:t>
    </dgm:pt>
    <dgm:pt modelId="{BFD47871-8310-4F70-8A5F-692D6349DD92}" type="pres">
      <dgm:prSet presAssocID="{D0193EC3-19E1-4212-BE7B-2BC6D526EC1F}" presName="Name0" presStyleCnt="0">
        <dgm:presLayoutVars>
          <dgm:dir/>
          <dgm:resizeHandles val="exact"/>
        </dgm:presLayoutVars>
      </dgm:prSet>
      <dgm:spPr/>
      <dgm:t>
        <a:bodyPr/>
        <a:lstStyle/>
        <a:p>
          <a:endParaRPr lang="ru-RU"/>
        </a:p>
      </dgm:t>
    </dgm:pt>
    <dgm:pt modelId="{93C2C9DC-FC5C-4FCA-85AE-54EE70197C3B}" type="pres">
      <dgm:prSet presAssocID="{C27A68E9-EB15-483F-8B8F-6ADD7E1909DE}" presName="compNode" presStyleCnt="0"/>
      <dgm:spPr/>
    </dgm:pt>
    <dgm:pt modelId="{4159C005-19DB-450E-B857-1A8B5BCAA41F}" type="pres">
      <dgm:prSet presAssocID="{C27A68E9-EB15-483F-8B8F-6ADD7E1909DE}" presName="pictRect" presStyleLbl="node1" presStyleIdx="0" presStyleCnt="4" custScaleX="154469" custScaleY="155706" custLinFactNeighborX="2836" custLinFactNeighborY="-56583"/>
      <dgm:spPr>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7D0352D4-D69A-4C98-9165-48010AD42714}" type="pres">
      <dgm:prSet presAssocID="{C27A68E9-EB15-483F-8B8F-6ADD7E1909DE}" presName="textRect" presStyleLbl="revTx" presStyleIdx="0" presStyleCnt="4" custScaleX="164834" custScaleY="171635" custLinFactY="-101114" custLinFactNeighborX="-300" custLinFactNeighborY="-200000">
        <dgm:presLayoutVars>
          <dgm:bulletEnabled val="1"/>
        </dgm:presLayoutVars>
      </dgm:prSet>
      <dgm:spPr/>
      <dgm:t>
        <a:bodyPr/>
        <a:lstStyle/>
        <a:p>
          <a:endParaRPr lang="ru-RU"/>
        </a:p>
      </dgm:t>
    </dgm:pt>
    <dgm:pt modelId="{5D2AB74A-E130-4530-B286-8B1A0CDA07A6}" type="pres">
      <dgm:prSet presAssocID="{3C600FAD-FA8B-4C58-9308-A468318AB06C}" presName="sibTrans" presStyleLbl="sibTrans2D1" presStyleIdx="0" presStyleCnt="0"/>
      <dgm:spPr/>
      <dgm:t>
        <a:bodyPr/>
        <a:lstStyle/>
        <a:p>
          <a:endParaRPr lang="ru-RU"/>
        </a:p>
      </dgm:t>
    </dgm:pt>
    <dgm:pt modelId="{CDB4C9AD-99DE-4CCA-9111-4DCEBDF6769D}" type="pres">
      <dgm:prSet presAssocID="{409B9419-06F4-4599-B903-BD17B311EEBA}" presName="compNode" presStyleCnt="0"/>
      <dgm:spPr/>
    </dgm:pt>
    <dgm:pt modelId="{C36942F6-8099-4586-86C5-C13AA80BF995}" type="pres">
      <dgm:prSet presAssocID="{409B9419-06F4-4599-B903-BD17B311EEBA}" presName="pictRect" presStyleLbl="node1" presStyleIdx="1" presStyleCnt="4" custScaleX="160352" custScaleY="161451" custLinFactY="9918" custLinFactNeighborX="-8179" custLinFactNeighborY="100000"/>
      <dgm:spPr>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2FC1DEE9-CE0F-4EDF-8E43-4BDF58F1C6D2}" type="pres">
      <dgm:prSet presAssocID="{409B9419-06F4-4599-B903-BD17B311EEBA}" presName="textRect" presStyleLbl="revTx" presStyleIdx="1" presStyleCnt="4" custScaleX="172574" custScaleY="224854" custLinFactNeighborX="-14290" custLinFactNeighborY="8873">
        <dgm:presLayoutVars>
          <dgm:bulletEnabled val="1"/>
        </dgm:presLayoutVars>
      </dgm:prSet>
      <dgm:spPr/>
      <dgm:t>
        <a:bodyPr/>
        <a:lstStyle/>
        <a:p>
          <a:endParaRPr lang="ru-RU"/>
        </a:p>
      </dgm:t>
    </dgm:pt>
    <dgm:pt modelId="{8E8CBC47-2EDB-4073-A38A-1671ADAECDFD}" type="pres">
      <dgm:prSet presAssocID="{50E1B023-4157-48CE-AFEB-C25B764A639F}" presName="sibTrans" presStyleLbl="sibTrans2D1" presStyleIdx="0" presStyleCnt="0"/>
      <dgm:spPr/>
      <dgm:t>
        <a:bodyPr/>
        <a:lstStyle/>
        <a:p>
          <a:endParaRPr lang="ru-RU"/>
        </a:p>
      </dgm:t>
    </dgm:pt>
    <dgm:pt modelId="{8A32CF54-7DEB-4864-9BC6-1B73DC151491}" type="pres">
      <dgm:prSet presAssocID="{1E379106-E406-4AC7-9689-0E91A2FAC960}" presName="compNode" presStyleCnt="0"/>
      <dgm:spPr/>
    </dgm:pt>
    <dgm:pt modelId="{3894DA50-C79B-4CF6-842A-D28D6982A7F1}" type="pres">
      <dgm:prSet presAssocID="{1E379106-E406-4AC7-9689-0E91A2FAC960}" presName="pictRect" presStyleLbl="node1" presStyleIdx="2" presStyleCnt="4" custScaleX="160008" custScaleY="130194" custLinFactNeighborX="-1055" custLinFactNeighborY="-55879"/>
      <dgm:spPr>
        <a:solidFill>
          <a:srgbClr val="FF7C80"/>
        </a:solidFill>
      </dgm:spPr>
    </dgm:pt>
    <dgm:pt modelId="{B80AA669-8EBC-401B-9CEA-BE8C9F6A1BCF}" type="pres">
      <dgm:prSet presAssocID="{1E379106-E406-4AC7-9689-0E91A2FAC960}" presName="textRect" presStyleLbl="revTx" presStyleIdx="2" presStyleCnt="4" custScaleX="154417" custScaleY="241314" custLinFactY="-100000" custLinFactNeighborX="-4071" custLinFactNeighborY="-138660">
        <dgm:presLayoutVars>
          <dgm:bulletEnabled val="1"/>
        </dgm:presLayoutVars>
      </dgm:prSet>
      <dgm:spPr/>
      <dgm:t>
        <a:bodyPr/>
        <a:lstStyle/>
        <a:p>
          <a:endParaRPr lang="ru-RU"/>
        </a:p>
      </dgm:t>
    </dgm:pt>
    <dgm:pt modelId="{166F8FEB-7B6B-41E9-8812-1362EEC0F675}" type="pres">
      <dgm:prSet presAssocID="{1A3FFDD4-8C02-4A17-BD88-7953B97A4332}" presName="sibTrans" presStyleLbl="sibTrans2D1" presStyleIdx="0" presStyleCnt="0"/>
      <dgm:spPr/>
      <dgm:t>
        <a:bodyPr/>
        <a:lstStyle/>
        <a:p>
          <a:endParaRPr lang="ru-RU"/>
        </a:p>
      </dgm:t>
    </dgm:pt>
    <dgm:pt modelId="{4A43FC18-7031-4779-8129-1F0ECDD87340}" type="pres">
      <dgm:prSet presAssocID="{62E903F1-6C9E-4C8C-B177-D8B4D655E82E}" presName="compNode" presStyleCnt="0"/>
      <dgm:spPr/>
    </dgm:pt>
    <dgm:pt modelId="{D3939ED4-5C97-44E8-9C04-CC5B73DA7D97}" type="pres">
      <dgm:prSet presAssocID="{62E903F1-6C9E-4C8C-B177-D8B4D655E82E}" presName="pictRect" presStyleLbl="node1" presStyleIdx="3" presStyleCnt="4" custScaleX="138802" custScaleY="169836" custLinFactNeighborX="-19094" custLinFactNeighborY="77861"/>
      <dgm:spPr>
        <a:solidFill>
          <a:srgbClr val="7030A0"/>
        </a:solidFill>
      </dgm:spPr>
    </dgm:pt>
    <dgm:pt modelId="{C1E0D367-E4A0-42D8-B28A-1E7E4E5C28E4}" type="pres">
      <dgm:prSet presAssocID="{62E903F1-6C9E-4C8C-B177-D8B4D655E82E}" presName="textRect" presStyleLbl="revTx" presStyleIdx="3" presStyleCnt="4" custScaleX="137552" custScaleY="249583" custLinFactNeighborX="-20354" custLinFactNeighborY="-2613">
        <dgm:presLayoutVars>
          <dgm:bulletEnabled val="1"/>
        </dgm:presLayoutVars>
      </dgm:prSet>
      <dgm:spPr/>
      <dgm:t>
        <a:bodyPr/>
        <a:lstStyle/>
        <a:p>
          <a:endParaRPr lang="ru-RU"/>
        </a:p>
      </dgm:t>
    </dgm:pt>
  </dgm:ptLst>
  <dgm:cxnLst>
    <dgm:cxn modelId="{758059D7-1D03-4469-88A8-15E7FDD7398D}" type="presOf" srcId="{1A3FFDD4-8C02-4A17-BD88-7953B97A4332}" destId="{166F8FEB-7B6B-41E9-8812-1362EEC0F675}" srcOrd="0" destOrd="0" presId="urn:microsoft.com/office/officeart/2005/8/layout/pList1"/>
    <dgm:cxn modelId="{8FA49BC7-2167-4F70-84AB-83D8541EACD6}" srcId="{D0193EC3-19E1-4212-BE7B-2BC6D526EC1F}" destId="{409B9419-06F4-4599-B903-BD17B311EEBA}" srcOrd="1" destOrd="0" parTransId="{7D9E6283-7C01-478E-B12B-23499FBEA1E1}" sibTransId="{50E1B023-4157-48CE-AFEB-C25B764A639F}"/>
    <dgm:cxn modelId="{691F5CB0-A54B-4696-AEBF-31E54B809BF7}" type="presOf" srcId="{50E1B023-4157-48CE-AFEB-C25B764A639F}" destId="{8E8CBC47-2EDB-4073-A38A-1671ADAECDFD}" srcOrd="0" destOrd="0" presId="urn:microsoft.com/office/officeart/2005/8/layout/pList1"/>
    <dgm:cxn modelId="{B36172CC-99C1-406F-8411-968C244E45D9}" type="presOf" srcId="{409B9419-06F4-4599-B903-BD17B311EEBA}" destId="{2FC1DEE9-CE0F-4EDF-8E43-4BDF58F1C6D2}" srcOrd="0" destOrd="0" presId="urn:microsoft.com/office/officeart/2005/8/layout/pList1"/>
    <dgm:cxn modelId="{D054EA2A-964D-479E-8E26-CBDF9A724F05}" type="presOf" srcId="{3C600FAD-FA8B-4C58-9308-A468318AB06C}" destId="{5D2AB74A-E130-4530-B286-8B1A0CDA07A6}" srcOrd="0" destOrd="0" presId="urn:microsoft.com/office/officeart/2005/8/layout/pList1"/>
    <dgm:cxn modelId="{1E3923DD-CC2B-4B7F-B4CA-45D74D3E56E3}" type="presOf" srcId="{62E903F1-6C9E-4C8C-B177-D8B4D655E82E}" destId="{C1E0D367-E4A0-42D8-B28A-1E7E4E5C28E4}" srcOrd="0" destOrd="0" presId="urn:microsoft.com/office/officeart/2005/8/layout/pList1"/>
    <dgm:cxn modelId="{30DDF581-AB79-4B72-A32C-59EAE16EB856}" srcId="{D0193EC3-19E1-4212-BE7B-2BC6D526EC1F}" destId="{1E379106-E406-4AC7-9689-0E91A2FAC960}" srcOrd="2" destOrd="0" parTransId="{A78CA917-A57C-4647-BEF8-1EE2F5555ED4}" sibTransId="{1A3FFDD4-8C02-4A17-BD88-7953B97A4332}"/>
    <dgm:cxn modelId="{13D2E733-03DF-454A-AF1B-1CDD9A8CDEA0}" srcId="{D0193EC3-19E1-4212-BE7B-2BC6D526EC1F}" destId="{62E903F1-6C9E-4C8C-B177-D8B4D655E82E}" srcOrd="3" destOrd="0" parTransId="{418A8C48-6214-4D02-AF01-380213902AAD}" sibTransId="{A1D8B7E3-7667-4A70-A8B7-DA7E8414C63E}"/>
    <dgm:cxn modelId="{26CE3600-1E70-4D1C-B8C0-838507700B66}" type="presOf" srcId="{1E379106-E406-4AC7-9689-0E91A2FAC960}" destId="{B80AA669-8EBC-401B-9CEA-BE8C9F6A1BCF}" srcOrd="0" destOrd="0" presId="urn:microsoft.com/office/officeart/2005/8/layout/pList1"/>
    <dgm:cxn modelId="{03826271-D6A5-4E56-98C8-F6A9377CB3A4}" srcId="{D0193EC3-19E1-4212-BE7B-2BC6D526EC1F}" destId="{C27A68E9-EB15-483F-8B8F-6ADD7E1909DE}" srcOrd="0" destOrd="0" parTransId="{D2E8249A-3635-4A25-883D-074AF7FAF2E8}" sibTransId="{3C600FAD-FA8B-4C58-9308-A468318AB06C}"/>
    <dgm:cxn modelId="{366EDE4D-2333-4851-A3FD-07B4C5842BB2}" type="presOf" srcId="{C27A68E9-EB15-483F-8B8F-6ADD7E1909DE}" destId="{7D0352D4-D69A-4C98-9165-48010AD42714}" srcOrd="0" destOrd="0" presId="urn:microsoft.com/office/officeart/2005/8/layout/pList1"/>
    <dgm:cxn modelId="{4FF69B54-9A89-45BE-B390-C174E49AD270}" type="presOf" srcId="{D0193EC3-19E1-4212-BE7B-2BC6D526EC1F}" destId="{BFD47871-8310-4F70-8A5F-692D6349DD92}" srcOrd="0" destOrd="0" presId="urn:microsoft.com/office/officeart/2005/8/layout/pList1"/>
    <dgm:cxn modelId="{E79C8D80-0B62-4B3C-A586-F566E6E7169C}" type="presParOf" srcId="{BFD47871-8310-4F70-8A5F-692D6349DD92}" destId="{93C2C9DC-FC5C-4FCA-85AE-54EE70197C3B}" srcOrd="0" destOrd="0" presId="urn:microsoft.com/office/officeart/2005/8/layout/pList1"/>
    <dgm:cxn modelId="{5DD9E4ED-19B5-401D-B952-FE842C984374}" type="presParOf" srcId="{93C2C9DC-FC5C-4FCA-85AE-54EE70197C3B}" destId="{4159C005-19DB-450E-B857-1A8B5BCAA41F}" srcOrd="0" destOrd="0" presId="urn:microsoft.com/office/officeart/2005/8/layout/pList1"/>
    <dgm:cxn modelId="{96E6281C-FE0C-4AF0-8BA0-9C7B603CD9F2}" type="presParOf" srcId="{93C2C9DC-FC5C-4FCA-85AE-54EE70197C3B}" destId="{7D0352D4-D69A-4C98-9165-48010AD42714}" srcOrd="1" destOrd="0" presId="urn:microsoft.com/office/officeart/2005/8/layout/pList1"/>
    <dgm:cxn modelId="{9A4D5F7B-F169-4C33-BE48-D4453C51A096}" type="presParOf" srcId="{BFD47871-8310-4F70-8A5F-692D6349DD92}" destId="{5D2AB74A-E130-4530-B286-8B1A0CDA07A6}" srcOrd="1" destOrd="0" presId="urn:microsoft.com/office/officeart/2005/8/layout/pList1"/>
    <dgm:cxn modelId="{8EA8FEBC-4BAC-4A9E-9138-C9475FAE1067}" type="presParOf" srcId="{BFD47871-8310-4F70-8A5F-692D6349DD92}" destId="{CDB4C9AD-99DE-4CCA-9111-4DCEBDF6769D}" srcOrd="2" destOrd="0" presId="urn:microsoft.com/office/officeart/2005/8/layout/pList1"/>
    <dgm:cxn modelId="{378ED880-04AD-45F2-A784-232F31FB2558}" type="presParOf" srcId="{CDB4C9AD-99DE-4CCA-9111-4DCEBDF6769D}" destId="{C36942F6-8099-4586-86C5-C13AA80BF995}" srcOrd="0" destOrd="0" presId="urn:microsoft.com/office/officeart/2005/8/layout/pList1"/>
    <dgm:cxn modelId="{C7935627-B5BD-46B3-84E9-79F19045231C}" type="presParOf" srcId="{CDB4C9AD-99DE-4CCA-9111-4DCEBDF6769D}" destId="{2FC1DEE9-CE0F-4EDF-8E43-4BDF58F1C6D2}" srcOrd="1" destOrd="0" presId="urn:microsoft.com/office/officeart/2005/8/layout/pList1"/>
    <dgm:cxn modelId="{87DD6C6E-8589-48F3-8D17-24E9E5A00298}" type="presParOf" srcId="{BFD47871-8310-4F70-8A5F-692D6349DD92}" destId="{8E8CBC47-2EDB-4073-A38A-1671ADAECDFD}" srcOrd="3" destOrd="0" presId="urn:microsoft.com/office/officeart/2005/8/layout/pList1"/>
    <dgm:cxn modelId="{AA095F07-056D-41C0-85B1-04257C3A3538}" type="presParOf" srcId="{BFD47871-8310-4F70-8A5F-692D6349DD92}" destId="{8A32CF54-7DEB-4864-9BC6-1B73DC151491}" srcOrd="4" destOrd="0" presId="urn:microsoft.com/office/officeart/2005/8/layout/pList1"/>
    <dgm:cxn modelId="{8C92577B-22B1-4383-9112-7CD60DBDA159}" type="presParOf" srcId="{8A32CF54-7DEB-4864-9BC6-1B73DC151491}" destId="{3894DA50-C79B-4CF6-842A-D28D6982A7F1}" srcOrd="0" destOrd="0" presId="urn:microsoft.com/office/officeart/2005/8/layout/pList1"/>
    <dgm:cxn modelId="{9D42AAF0-CCAF-4B96-9A79-E47749F23722}" type="presParOf" srcId="{8A32CF54-7DEB-4864-9BC6-1B73DC151491}" destId="{B80AA669-8EBC-401B-9CEA-BE8C9F6A1BCF}" srcOrd="1" destOrd="0" presId="urn:microsoft.com/office/officeart/2005/8/layout/pList1"/>
    <dgm:cxn modelId="{CA65DB1F-8EEE-40FF-BB11-CA6AAF9ECD62}" type="presParOf" srcId="{BFD47871-8310-4F70-8A5F-692D6349DD92}" destId="{166F8FEB-7B6B-41E9-8812-1362EEC0F675}" srcOrd="5" destOrd="0" presId="urn:microsoft.com/office/officeart/2005/8/layout/pList1"/>
    <dgm:cxn modelId="{65354A2B-6515-4757-9D37-5724558D6021}" type="presParOf" srcId="{BFD47871-8310-4F70-8A5F-692D6349DD92}" destId="{4A43FC18-7031-4779-8129-1F0ECDD87340}" srcOrd="6" destOrd="0" presId="urn:microsoft.com/office/officeart/2005/8/layout/pList1"/>
    <dgm:cxn modelId="{80A95081-BAFC-43E7-8D06-8F3558BEB473}" type="presParOf" srcId="{4A43FC18-7031-4779-8129-1F0ECDD87340}" destId="{D3939ED4-5C97-44E8-9C04-CC5B73DA7D97}" srcOrd="0" destOrd="0" presId="urn:microsoft.com/office/officeart/2005/8/layout/pList1"/>
    <dgm:cxn modelId="{7A37FCB6-A81F-48C5-AE51-CDF4A81841C4}" type="presParOf" srcId="{4A43FC18-7031-4779-8129-1F0ECDD87340}" destId="{C1E0D367-E4A0-42D8-B28A-1E7E4E5C28E4}"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A00E95-2DC2-481E-B54D-60771AC1175D}" type="datetimeFigureOut">
              <a:rPr lang="ru-RU" smtClean="0"/>
              <a:t>29.11.2019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D8AC7-2EEA-4298-99E7-1A07C7881453}" type="slidenum">
              <a:rPr lang="ru-RU" smtClean="0"/>
              <a:t>‹#›</a:t>
            </a:fld>
            <a:endParaRPr lang="ru-RU"/>
          </a:p>
        </p:txBody>
      </p:sp>
    </p:spTree>
    <p:extLst>
      <p:ext uri="{BB962C8B-B14F-4D97-AF65-F5344CB8AC3E}">
        <p14:creationId xmlns:p14="http://schemas.microsoft.com/office/powerpoint/2010/main" val="2898073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58D8AC7-2EEA-4298-99E7-1A07C7881453}" type="slidenum">
              <a:rPr lang="ru-RU" smtClean="0"/>
              <a:t>14</a:t>
            </a:fld>
            <a:endParaRPr lang="ru-RU"/>
          </a:p>
        </p:txBody>
      </p:sp>
    </p:spTree>
    <p:extLst>
      <p:ext uri="{BB962C8B-B14F-4D97-AF65-F5344CB8AC3E}">
        <p14:creationId xmlns:p14="http://schemas.microsoft.com/office/powerpoint/2010/main" val="2574676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smtClean="0"/>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F83B11A7-97BA-46C7-A86B-371D62172625}"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8FDAF9-2C05-4A4B-BB27-3EBE33CB0919}"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631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83B11A7-97BA-46C7-A86B-371D62172625}"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289487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83B11A7-97BA-46C7-A86B-371D62172625}"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8FDAF9-2C05-4A4B-BB27-3EBE33CB0919}"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458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83B11A7-97BA-46C7-A86B-371D62172625}" type="datetimeFigureOut">
              <a:rPr lang="ru-RU" smtClean="0"/>
              <a:t>29.11.2019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515847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smtClean="0"/>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83B11A7-97BA-46C7-A86B-371D62172625}" type="datetimeFigureOut">
              <a:rPr lang="ru-RU" smtClean="0"/>
              <a:t>29.11.2019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4068399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83B11A7-97BA-46C7-A86B-371D62172625}" type="datetimeFigureOut">
              <a:rPr lang="ru-RU" smtClean="0"/>
              <a:t>29.11.2019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205438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3B11A7-97BA-46C7-A86B-371D62172625}" type="datetimeFigureOut">
              <a:rPr lang="ru-RU" smtClean="0"/>
              <a:t>29.11.2019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4012847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smtClean="0"/>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83B11A7-97BA-46C7-A86B-371D62172625}" type="datetimeFigureOut">
              <a:rPr lang="ru-RU" smtClean="0"/>
              <a:t>29.11.2019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2122642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83B11A7-97BA-46C7-A86B-371D62172625}" type="datetimeFigureOut">
              <a:rPr lang="ru-RU" smtClean="0"/>
              <a:t>29.11.2019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B8FDAF9-2C05-4A4B-BB27-3EBE33CB0919}" type="slidenum">
              <a:rPr lang="ru-RU" smtClean="0"/>
              <a:t>‹#›</a:t>
            </a:fld>
            <a:endParaRPr lang="ru-R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772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83B11A7-97BA-46C7-A86B-371D62172625}"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8FDAF9-2C05-4A4B-BB27-3EBE33CB0919}" type="slidenum">
              <a:rPr lang="ru-RU" smtClean="0"/>
              <a:t>‹#›</a:t>
            </a:fld>
            <a:endParaRPr lang="ru-RU"/>
          </a:p>
        </p:txBody>
      </p:sp>
    </p:spTree>
    <p:extLst>
      <p:ext uri="{BB962C8B-B14F-4D97-AF65-F5344CB8AC3E}">
        <p14:creationId xmlns:p14="http://schemas.microsoft.com/office/powerpoint/2010/main" val="2960144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83B11A7-97BA-46C7-A86B-371D62172625}" type="datetimeFigureOut">
              <a:rPr lang="ru-RU" smtClean="0"/>
              <a:t>29.11.2019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8FDAF9-2C05-4A4B-BB27-3EBE33CB0919}" type="slidenum">
              <a:rPr lang="ru-RU" smtClean="0"/>
              <a:t>‹#›</a:t>
            </a:fld>
            <a:endParaRPr lang="ru-R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843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83B11A7-97BA-46C7-A86B-371D62172625}" type="datetimeFigureOut">
              <a:rPr lang="ru-RU" smtClean="0"/>
              <a:t>29.11.2019</a:t>
            </a:fld>
            <a:endParaRPr lang="ru-RU"/>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ru-RU"/>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B8FDAF9-2C05-4A4B-BB27-3EBE33CB0919}" type="slidenum">
              <a:rPr lang="ru-RU" smtClean="0"/>
              <a:t>‹#›</a:t>
            </a:fld>
            <a:endParaRPr lang="ru-R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08098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28525" y="5055441"/>
            <a:ext cx="8524658" cy="1569660"/>
          </a:xfrm>
          <a:prstGeom prst="rect">
            <a:avLst/>
          </a:prstGeom>
          <a:noFill/>
        </p:spPr>
        <p:txBody>
          <a:bodyPr wrap="square" lIns="91440" tIns="45720" rIns="91440" bIns="45720">
            <a:spAutoFit/>
          </a:bodyPr>
          <a:lstStyle/>
          <a:p>
            <a:pPr algn="ctr"/>
            <a:r>
              <a:rPr lang="en-US" sz="4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INTERNATIONAL MARKETING</a:t>
            </a:r>
            <a:endParaRPr lang="ru-RU" sz="4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563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solidFill>
                  <a:schemeClr val="tx1"/>
                </a:solidFill>
                <a:latin typeface="Times New Roman" panose="02020603050405020304" pitchFamily="18" charset="0"/>
                <a:cs typeface="Times New Roman" panose="02020603050405020304" pitchFamily="18" charset="0"/>
              </a:rPr>
              <a:t>CONTENT:</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THE ENVIRONMENT OF INTERNATIONAL MARKETING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METHODS FOR ENTERING THE INTERNATIONAL MARKET</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THE STRUCTURE OF INTERNATIONAL MARKETING</a:t>
            </a:r>
          </a:p>
          <a:p>
            <a:pPr algn="just">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Questions </a:t>
            </a:r>
            <a:r>
              <a:rPr lang="en-US" dirty="0">
                <a:latin typeface="Times New Roman" panose="02020603050405020304" pitchFamily="18" charset="0"/>
                <a:cs typeface="Times New Roman" panose="02020603050405020304" pitchFamily="18" charset="0"/>
              </a:rPr>
              <a:t>for self-control </a:t>
            </a: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Questions </a:t>
            </a:r>
            <a:r>
              <a:rPr lang="en-US" dirty="0">
                <a:latin typeface="Times New Roman" panose="02020603050405020304" pitchFamily="18" charset="0"/>
                <a:cs typeface="Times New Roman" panose="02020603050405020304" pitchFamily="18" charset="0"/>
              </a:rPr>
              <a:t>of the seminar </a:t>
            </a: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Subjects </a:t>
            </a:r>
            <a:r>
              <a:rPr lang="en-US" dirty="0">
                <a:latin typeface="Times New Roman" panose="02020603050405020304" pitchFamily="18" charset="0"/>
                <a:cs typeface="Times New Roman" panose="02020603050405020304" pitchFamily="18" charset="0"/>
              </a:rPr>
              <a:t>of abstracts and </a:t>
            </a:r>
            <a:r>
              <a:rPr lang="en-US" dirty="0" smtClean="0">
                <a:latin typeface="Times New Roman" panose="02020603050405020304" pitchFamily="18" charset="0"/>
                <a:cs typeface="Times New Roman" panose="02020603050405020304" pitchFamily="18" charset="0"/>
              </a:rPr>
              <a:t>reports</a:t>
            </a: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List of recommended </a:t>
            </a:r>
            <a:r>
              <a:rPr lang="en-US" dirty="0" smtClean="0">
                <a:latin typeface="Times New Roman" panose="02020603050405020304" pitchFamily="18" charset="0"/>
                <a:cs typeface="Times New Roman" panose="02020603050405020304" pitchFamily="18" charset="0"/>
              </a:rPr>
              <a:t>literature</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94666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3607" y="941696"/>
            <a:ext cx="9227497" cy="1344304"/>
          </a:xfrm>
        </p:spPr>
        <p:txBody>
          <a:bodyPr>
            <a:normAutofit fontScale="90000"/>
          </a:bodyPr>
          <a:lstStyle/>
          <a:p>
            <a:pPr algn="ctr"/>
            <a:r>
              <a:rPr lang="en-US" sz="49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INTERNATIONAL </a:t>
            </a:r>
            <a:r>
              <a:rPr lang="en-US" sz="49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MARKETING</a:t>
            </a:r>
            <a:r>
              <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r>
            <a:br>
              <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p:txBody>
          <a:bodyPr>
            <a:normAutofit fontScale="92500" lnSpcReduction="20000"/>
          </a:bodyPr>
          <a:lstStyle/>
          <a:p>
            <a:r>
              <a:rPr lang="en-US" sz="2400" dirty="0">
                <a:latin typeface="Times New Roman" panose="02020603050405020304" pitchFamily="18" charset="0"/>
                <a:cs typeface="Times New Roman" panose="02020603050405020304" pitchFamily="18" charset="0"/>
              </a:rPr>
              <a:t>International marketing is the marketing of goods and services outside the country where the organization is located. This is a complex form of business relations, and even if the domestic market is not saturated with goods and services, you should still engage in international marketing, as it will become saturated over time, and time will be lost to establish in the foreign market</a:t>
            </a:r>
            <a:r>
              <a:rPr lang="en-US" sz="2400" dirty="0" smtClean="0">
                <a:latin typeface="Times New Roman" panose="02020603050405020304" pitchFamily="18" charset="0"/>
                <a:cs typeface="Times New Roman" panose="02020603050405020304" pitchFamily="18" charset="0"/>
              </a:rPr>
              <a:t>.</a:t>
            </a:r>
            <a:endParaRPr lang="kk-KZ" sz="2400" dirty="0" smtClean="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Among the reasons that force companies to engage in international marketing, the following should be highlighted</a:t>
            </a:r>
            <a:r>
              <a:rPr lang="en-US" sz="2400" i="1" dirty="0" smtClean="0">
                <a:latin typeface="Times New Roman" panose="02020603050405020304" pitchFamily="18" charset="0"/>
                <a:cs typeface="Times New Roman" panose="02020603050405020304" pitchFamily="18" charset="0"/>
              </a:rPr>
              <a:t>:</a:t>
            </a:r>
            <a:endParaRPr lang="kk-KZ" sz="2400" i="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 increased opportunities for national companies that open up for their products in other countries;</a:t>
            </a:r>
          </a:p>
          <a:p>
            <a:pPr>
              <a:buFont typeface="Wingdings" panose="05000000000000000000" pitchFamily="2" charset="2"/>
              <a:buChar char="q"/>
            </a:pPr>
            <a:r>
              <a:rPr lang="en-US" sz="2400" dirty="0" smtClean="0">
                <a:latin typeface="Times New Roman" panose="02020603050405020304" pitchFamily="18" charset="0"/>
                <a:cs typeface="Times New Roman" panose="02020603050405020304" pitchFamily="18" charset="0"/>
              </a:rPr>
              <a:t> weakening </a:t>
            </a:r>
            <a:r>
              <a:rPr lang="en-US" sz="2400" dirty="0">
                <a:latin typeface="Times New Roman" panose="02020603050405020304" pitchFamily="18" charset="0"/>
                <a:cs typeface="Times New Roman" panose="02020603050405020304" pitchFamily="18" charset="0"/>
              </a:rPr>
              <a:t>of marketing opportunities or changes in the domestic market, which may be associated with a decline in business activity; government laws; the introduction of discriminatory taxes; pushing the state of entrepreneurs to enter global markets, thus reducing the foreign trade deficit and ensuring the flow of foreign currency.</a:t>
            </a:r>
            <a:endParaRPr lang="kk-KZ" sz="2400"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pic>
        <p:nvPicPr>
          <p:cNvPr id="2052" name="Picture 4" descr="https://static9.depositphotos.com/1041273/1087/v/950/depositphotos_10878856-stock-illustration-travel-backgroun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93305" y="98793"/>
            <a:ext cx="2150896" cy="218720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613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87650" y="1512191"/>
            <a:ext cx="9720073" cy="4023360"/>
          </a:xfrm>
        </p:spPr>
        <p:txBody>
          <a:bodyPr>
            <a:noAutofit/>
          </a:bodyPr>
          <a:lstStyle/>
          <a:p>
            <a:pPr marL="128016" lvl="1" indent="0">
              <a:buNone/>
            </a:pPr>
            <a:r>
              <a:rPr lang="en-US" sz="1600" i="1" dirty="0" smtClean="0">
                <a:latin typeface="Times New Roman" panose="02020603050405020304" pitchFamily="18" charset="0"/>
                <a:cs typeface="Times New Roman" panose="02020603050405020304" pitchFamily="18" charset="0"/>
              </a:rPr>
              <a:t>	</a:t>
            </a:r>
            <a:r>
              <a:rPr lang="en-US" sz="2200" i="1" dirty="0" smtClean="0">
                <a:latin typeface="Times New Roman" panose="02020603050405020304" pitchFamily="18" charset="0"/>
                <a:cs typeface="Times New Roman" panose="02020603050405020304" pitchFamily="18" charset="0"/>
              </a:rPr>
              <a:t>The </a:t>
            </a:r>
            <a:r>
              <a:rPr lang="en-US" sz="2200" i="1" dirty="0">
                <a:latin typeface="Times New Roman" panose="02020603050405020304" pitchFamily="18" charset="0"/>
                <a:cs typeface="Times New Roman" panose="02020603050405020304" pitchFamily="18" charset="0"/>
              </a:rPr>
              <a:t>economic environment shows the current and potential opportunities for the consumption of goods and services. Its indicators are the following characteristics: the structure of the economy, the nature of the distribution of income, living standards, gross national product and other indicators.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structure of the economy - it determines the country's need for goods and services, income, employment, etc. At the same time, four types of economic structures are distinguished:</a:t>
            </a:r>
          </a:p>
          <a:p>
            <a:pPr>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countries with economies such as subsistence farming - they have the simplest agricultural production and product exchange;</a:t>
            </a:r>
          </a:p>
          <a:p>
            <a:pPr>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countries exporting raw materials, that is, countries rich in one or more types of raw materials, and in other respects they are deprived.</a:t>
            </a:r>
          </a:p>
          <a:p>
            <a:pPr>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industrialized countries - these are countries where the manufacturing industry makes up from 10 to 20% of the gross national product, Kazakhstan and some CIS countries can be attributed here.</a:t>
            </a:r>
          </a:p>
          <a:p>
            <a:pPr>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industrialized countries.</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261745" y="742750"/>
            <a:ext cx="9244838" cy="769441"/>
          </a:xfrm>
          <a:prstGeom prst="rect">
            <a:avLst/>
          </a:prstGeom>
          <a:noFill/>
        </p:spPr>
        <p:txBody>
          <a:bodyPr wrap="none" lIns="91440" tIns="45720" rIns="91440" bIns="45720">
            <a:spAutoFit/>
          </a:bodyPr>
          <a:lstStyle/>
          <a:p>
            <a:pPr algn="ctr"/>
            <a:r>
              <a:rPr lang="en-US"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ECONOMIC ENVIRONMENT</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8328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901" y="955343"/>
            <a:ext cx="9720073" cy="5736154"/>
          </a:xfrm>
        </p:spPr>
        <p:txBody>
          <a:bodyPr/>
          <a:lstStyle/>
          <a:p>
            <a:pPr marL="128016" lvl="1" indent="0">
              <a:buNone/>
            </a:pPr>
            <a:r>
              <a:rPr lang="kk-KZ" dirty="0" smtClean="0">
                <a:latin typeface="Times New Roman" panose="02020603050405020304" pitchFamily="18" charset="0"/>
                <a:cs typeface="Times New Roman" panose="02020603050405020304" pitchFamily="18" charset="0"/>
              </a:rPr>
              <a:t>	</a:t>
            </a:r>
            <a:r>
              <a:rPr lang="en-US" sz="2200" i="1" dirty="0" smtClean="0">
                <a:latin typeface="Times New Roman" panose="02020603050405020304" pitchFamily="18" charset="0"/>
                <a:cs typeface="Times New Roman" panose="02020603050405020304" pitchFamily="18" charset="0"/>
              </a:rPr>
              <a:t>The nature of the distribution of income in the country. This indicator divides countries into five types:</a:t>
            </a:r>
          </a:p>
          <a:p>
            <a:pPr>
              <a:buFont typeface="Courier New" panose="02070309020205020404" pitchFamily="49" charset="0"/>
              <a:buChar char="o"/>
            </a:pPr>
            <a:r>
              <a:rPr lang="kk-KZ"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countries </a:t>
            </a:r>
            <a:r>
              <a:rPr lang="en-US" dirty="0">
                <a:latin typeface="Times New Roman" panose="02020603050405020304" pitchFamily="18" charset="0"/>
                <a:cs typeface="Times New Roman" panose="02020603050405020304" pitchFamily="18" charset="0"/>
              </a:rPr>
              <a:t>with very low family incomes;</a:t>
            </a:r>
          </a:p>
          <a:p>
            <a:pPr>
              <a:buFont typeface="Courier New" panose="02070309020205020404" pitchFamily="49" charset="0"/>
              <a:buChar char="o"/>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countries with a predominantly low level of family income;</a:t>
            </a:r>
          </a:p>
          <a:p>
            <a:pPr>
              <a:buFont typeface="Courier New" panose="02070309020205020404" pitchFamily="49" charset="0"/>
              <a:buChar char="o"/>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countries with very low and very high levels of family income;</a:t>
            </a:r>
          </a:p>
          <a:p>
            <a:pPr>
              <a:buFont typeface="Courier New" panose="02070309020205020404" pitchFamily="49" charset="0"/>
              <a:buChar char="o"/>
            </a:pPr>
            <a:r>
              <a:rPr lang="en-US" dirty="0" smtClean="0">
                <a:latin typeface="Times New Roman" panose="02020603050405020304" pitchFamily="18" charset="0"/>
                <a:cs typeface="Times New Roman" panose="02020603050405020304" pitchFamily="18" charset="0"/>
              </a:rPr>
              <a:t> countries with low, medium and high levels of family income;</a:t>
            </a:r>
          </a:p>
          <a:p>
            <a:pPr>
              <a:buFont typeface="Courier New" panose="02070309020205020404" pitchFamily="49" charset="0"/>
              <a:buChar char="o"/>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countries with a predominantly middle level of family </a:t>
            </a:r>
            <a:r>
              <a:rPr lang="en-US" dirty="0" smtClean="0">
                <a:latin typeface="Times New Roman" panose="02020603050405020304" pitchFamily="18" charset="0"/>
                <a:cs typeface="Times New Roman" panose="02020603050405020304" pitchFamily="18" charset="0"/>
              </a:rPr>
              <a:t>income</a:t>
            </a:r>
            <a:endParaRPr lang="kk-KZ" dirty="0" smtClean="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standard of living. It characterizes the quantity and quality of goods and services consumed in the country. To determine it, a “consumer basket” is calculated for the average person in the country for a certain time, based on his income. They (baskets) can be, and are differentiated by groups or classes of the population.</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1844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83436" y="1317009"/>
            <a:ext cx="9720073" cy="4023360"/>
          </a:xfrm>
        </p:spPr>
        <p:txBody>
          <a:bodyPr>
            <a:noAutofit/>
          </a:bodyPr>
          <a:lstStyle/>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Gross National Product (GNP). The total value of goods and services created in the country for the year. Information on GNP is regularly reported in the press and compared with indicators from other countries. Its disadvantage is that it does not take into account the purchasing power of the population in different countries and the nature of the distribution of their income.</a:t>
            </a:r>
          </a:p>
          <a:p>
            <a:pPr>
              <a:buFont typeface="Courier New" panose="02070309020205020404" pitchFamily="49" charset="0"/>
              <a:buChar char="o"/>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level of economic growth of the country. Quantitatively, this indicator (GNP) is more characteristic of developing countries, including the CIS, where long-term potential acts from the perspective of international marketing: population growth, market unsaturation, etc. Qualitatively for developed countries, takes into account their structural restructuring of the economy.</a:t>
            </a:r>
          </a:p>
          <a:p>
            <a:pPr>
              <a:buFont typeface="Courier New" panose="02070309020205020404" pitchFamily="49" charset="0"/>
              <a:buChar char="o"/>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Currency stability. The fluctuation of the national currency against foreign, which can greatly affect the marketing of products and profits of foreign firms.</a:t>
            </a:r>
          </a:p>
          <a:p>
            <a:r>
              <a:rPr lang="en-US" dirty="0">
                <a:latin typeface="Times New Roman" panose="02020603050405020304" pitchFamily="18" charset="0"/>
                <a:cs typeface="Times New Roman" panose="02020603050405020304" pitchFamily="18" charset="0"/>
              </a:rPr>
              <a:t>You can also take into account other indicators, such as: unemployment and inflation, employment, </a:t>
            </a:r>
            <a:r>
              <a:rPr lang="en-US" dirty="0" err="1">
                <a:latin typeface="Times New Roman" panose="02020603050405020304" pitchFamily="18" charset="0"/>
                <a:cs typeface="Times New Roman" panose="02020603050405020304" pitchFamily="18" charset="0"/>
              </a:rPr>
              <a:t>etc</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4348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10000"/>
          </a:bodyPr>
          <a:lstStyle/>
          <a:p>
            <a:pPr marL="128016" lvl="1" indent="0">
              <a:buNone/>
            </a:pPr>
            <a:r>
              <a:rPr lang="en-US" dirty="0" smtClean="0"/>
              <a:t>	</a:t>
            </a:r>
            <a:r>
              <a:rPr lang="en-US" sz="2400" i="1" dirty="0" smtClean="0">
                <a:latin typeface="Times New Roman" panose="02020603050405020304" pitchFamily="18" charset="0"/>
                <a:cs typeface="Times New Roman" panose="02020603050405020304" pitchFamily="18" charset="0"/>
              </a:rPr>
              <a:t>Different </a:t>
            </a:r>
            <a:r>
              <a:rPr lang="en-US" sz="2400" i="1" dirty="0">
                <a:latin typeface="Times New Roman" panose="02020603050405020304" pitchFamily="18" charset="0"/>
                <a:cs typeface="Times New Roman" panose="02020603050405020304" pitchFamily="18" charset="0"/>
              </a:rPr>
              <a:t>countries vary greatly among themselves in their political and legal environment. In doing so, at least five factors should be considered.</a:t>
            </a:r>
          </a:p>
          <a:p>
            <a:pPr marL="457200" indent="-457200">
              <a:buFont typeface="+mj-lt"/>
              <a:buAutoNum type="arabicPeriod"/>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Social structure - it is characterized by three stages of the evolution of society:</a:t>
            </a:r>
          </a:p>
          <a:p>
            <a:pP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traditional society where the role of family, religion, traditions is high. This may include Muslim countries.</a:t>
            </a:r>
          </a:p>
          <a:p>
            <a:pPr>
              <a:buFont typeface="Courier New" panose="02070309020205020404" pitchFamily="49" charset="0"/>
              <a:buChar char="o"/>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 inwardly directed society - it is characteristic of countries that have undergone great economic growth. Here the main role is played by strong personalities who establish standards and norms of behavior, lay certain values ​​that the bulk of the population adheres to. These leaders need to identify and orient the marketing strategy to their tastes and preferences.</a:t>
            </a:r>
          </a:p>
          <a:p>
            <a:pPr>
              <a:buFont typeface="Courier New" panose="02070309020205020404" pitchFamily="49" charset="0"/>
              <a:buChar char="o"/>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 a non-directed society - it is characteristic of developed and rich countries. Here the main role is played by reference groups (classes), to which the individual is oriented. Moreover, there may be several of these groups, and they may change over time.</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750870" y="797341"/>
            <a:ext cx="6266587" cy="1323439"/>
          </a:xfrm>
          <a:prstGeom prst="rect">
            <a:avLst/>
          </a:prstGeom>
          <a:noFill/>
        </p:spPr>
        <p:txBody>
          <a:bodyPr wrap="none" lIns="91440" tIns="45720" rIns="91440" bIns="45720">
            <a:spAutoFit/>
          </a:bodyPr>
          <a:lstStyle/>
          <a:p>
            <a:pPr algn="ctr"/>
            <a:r>
              <a:rPr lang="de-DE"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POLITICAL AND LEGAL </a:t>
            </a:r>
          </a:p>
          <a:p>
            <a:pPr algn="ctr"/>
            <a:r>
              <a:rPr lang="de-DE" sz="4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ENVIRONMENT</a:t>
            </a:r>
            <a:endParaRPr lang="ru-RU"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491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3682753551"/>
              </p:ext>
            </p:extLst>
          </p:nvPr>
        </p:nvGraphicFramePr>
        <p:xfrm>
          <a:off x="1241946" y="218364"/>
          <a:ext cx="9846102" cy="6366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rot="17556337">
            <a:off x="2177715" y="3539165"/>
            <a:ext cx="3997991" cy="369332"/>
          </a:xfrm>
          <a:prstGeom prst="rect">
            <a:avLst/>
          </a:prstGeom>
          <a:noFill/>
        </p:spPr>
        <p:txBody>
          <a:bodyPr wrap="square" rtlCol="0">
            <a:spAutoFit/>
          </a:bodyPr>
          <a:lstStyle/>
          <a:p>
            <a:pPr algn="ct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Political and legal environment</a:t>
            </a:r>
            <a:endPar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7905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collages.shapecollage.com/shape-collage-2a9em4m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1659" y="58664"/>
            <a:ext cx="2522112" cy="24115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024128" y="1760562"/>
            <a:ext cx="9720073" cy="709684"/>
          </a:xfrm>
        </p:spPr>
        <p:txBody>
          <a:bodyPr>
            <a:normAutofit lnSpcReduction="10000"/>
          </a:bodyPr>
          <a:lstStyle/>
          <a:p>
            <a:r>
              <a:rPr lang="en-US" b="1" i="1" dirty="0" smtClean="0">
                <a:latin typeface="Times New Roman" panose="02020603050405020304" pitchFamily="18" charset="0"/>
                <a:cs typeface="Times New Roman" panose="02020603050405020304" pitchFamily="18" charset="0"/>
              </a:rPr>
              <a:t>Ignorance </a:t>
            </a:r>
            <a:r>
              <a:rPr lang="en-US" b="1" i="1" dirty="0">
                <a:latin typeface="Times New Roman" panose="02020603050405020304" pitchFamily="18" charset="0"/>
                <a:cs typeface="Times New Roman" panose="02020603050405020304" pitchFamily="18" charset="0"/>
              </a:rPr>
              <a:t>of culture reduces the chances of success. When making contact with a foreign partner, the following features should be considered</a:t>
            </a:r>
            <a:r>
              <a:rPr lang="en-US" b="1" i="1" dirty="0" smtClean="0">
                <a:latin typeface="Times New Roman" panose="02020603050405020304" pitchFamily="18" charset="0"/>
                <a:cs typeface="Times New Roman" panose="02020603050405020304" pitchFamily="18" charset="0"/>
              </a:rPr>
              <a:t>.</a:t>
            </a:r>
          </a:p>
          <a:p>
            <a:endParaRPr lang="en-US" i="1" dirty="0" smtClean="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526208" y="800421"/>
            <a:ext cx="6522362" cy="769441"/>
          </a:xfrm>
          <a:prstGeom prst="rect">
            <a:avLst/>
          </a:prstGeom>
          <a:noFill/>
        </p:spPr>
        <p:txBody>
          <a:bodyPr wrap="none" lIns="91440" tIns="45720" rIns="91440" bIns="45720">
            <a:spAutoFit/>
          </a:bodyPr>
          <a:lstStyle/>
          <a:p>
            <a:pPr algn="ctr"/>
            <a:r>
              <a:rPr lang="en-US"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The cultural environment.</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
        <p:nvSpPr>
          <p:cNvPr id="13" name="TextBox 12"/>
          <p:cNvSpPr txBox="1"/>
          <p:nvPr/>
        </p:nvSpPr>
        <p:spPr>
          <a:xfrm>
            <a:off x="1201548" y="2470246"/>
            <a:ext cx="4407682" cy="4154984"/>
          </a:xfrm>
          <a:prstGeom prst="rect">
            <a:avLst/>
          </a:prstGeom>
          <a:noFill/>
        </p:spPr>
        <p:txBody>
          <a:bodyPr wrap="square" rtlCol="0">
            <a:spAutoFit/>
          </a:bodyPr>
          <a:lstStyle/>
          <a:p>
            <a:pPr marL="342900" indent="-342900">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In a culture with a low context (USA, Germany, England) messages are straightforward and do not depend on the status of the recipient and sender of the message. Words contain basic information that needs to be conveyed. Therefore, managers here can make decisions according to objective criteria.</a:t>
            </a:r>
            <a:endParaRPr lang="ru-RU" sz="24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6605516" y="2470246"/>
            <a:ext cx="3575713" cy="4154984"/>
          </a:xfrm>
          <a:prstGeom prst="rect">
            <a:avLst/>
          </a:prstGeom>
          <a:noFill/>
        </p:spPr>
        <p:txBody>
          <a:bodyPr wrap="square" rtlCol="0">
            <a:spAutoFit/>
          </a:bodyPr>
          <a:lstStyle/>
          <a:p>
            <a:pPr marL="342900" indent="-342900">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A culture with a high context is the opposite: the hint in this case is more important than the words themselves. Personal relationships and minor operational decisions play a big role here. This is common in the Middle East, Latin America, and Japan.</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579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5" name="Объект 4"/>
          <p:cNvGraphicFramePr>
            <a:graphicFrameLocks noGrp="1"/>
          </p:cNvGraphicFramePr>
          <p:nvPr>
            <p:ph idx="1"/>
            <p:extLst>
              <p:ext uri="{D42A27DB-BD31-4B8C-83A1-F6EECF244321}">
                <p14:modId xmlns:p14="http://schemas.microsoft.com/office/powerpoint/2010/main" val="560390768"/>
              </p:ext>
            </p:extLst>
          </p:nvPr>
        </p:nvGraphicFramePr>
        <p:xfrm>
          <a:off x="675837" y="313899"/>
          <a:ext cx="11088533" cy="6673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4931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en-US" i="1" dirty="0">
                <a:latin typeface="Times New Roman" panose="02020603050405020304" pitchFamily="18" charset="0"/>
                <a:cs typeface="Times New Roman" panose="02020603050405020304" pitchFamily="18" charset="0"/>
              </a:rPr>
              <a:t>When entering the international market, one may encounter various trade restrictions.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Customs </a:t>
            </a:r>
            <a:r>
              <a:rPr lang="en-US" dirty="0">
                <a:latin typeface="Times New Roman" panose="02020603050405020304" pitchFamily="18" charset="0"/>
                <a:cs typeface="Times New Roman" panose="02020603050405020304" pitchFamily="18" charset="0"/>
              </a:rPr>
              <a:t>tariff. This is a tax that the national government levies on goods imported (exported) to (from) the country (s). It can be called differently:</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protectionist, if the goal is to protect the national producer, or fiscal - the goal: to increase cash receipts to the budget;</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“advancing duties” - they are proportional to the value of the goods declared in the customs document, or combined, taking into account the weight and cost of the goods. In the Republic of Kazakhstan they are called “value added tax”, which can be from 10 to 20% of the customs value. More often, tariff duties are applied to imported goods, and as for the export of oil, gas, non-ferrous metals, then quotas, licenses, etc. are used.</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108355" y="531674"/>
            <a:ext cx="8250295" cy="1754326"/>
          </a:xfrm>
          <a:prstGeom prst="rect">
            <a:avLst/>
          </a:prstGeom>
          <a:noFill/>
        </p:spPr>
        <p:txBody>
          <a:bodyPr wrap="square" lIns="91440" tIns="45720" rIns="91440" bIns="45720">
            <a:spAutoFit/>
          </a:bodyPr>
          <a:lstStyle/>
          <a:p>
            <a:pPr algn="ctr"/>
            <a:r>
              <a:rPr 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System of restrictions in international trade</a:t>
            </a:r>
            <a:endPar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2411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1710200425"/>
              </p:ext>
            </p:extLst>
          </p:nvPr>
        </p:nvGraphicFramePr>
        <p:xfrm>
          <a:off x="1023938" y="585216"/>
          <a:ext cx="9720262" cy="5723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8634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s://mosopora.ru/upload/000/u1/66/78/cff8cc3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7701" y="3917617"/>
            <a:ext cx="3587614" cy="2391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024128" y="1848106"/>
            <a:ext cx="9720073" cy="4461254"/>
          </a:xfrm>
        </p:spPr>
        <p:txBody>
          <a:bodyPr>
            <a:normAutofit fontScale="92500" lnSpcReduction="10000"/>
          </a:bodyPr>
          <a:lstStyle/>
          <a:p>
            <a:r>
              <a:rPr lang="en-US" i="1" dirty="0">
                <a:latin typeface="Times New Roman" panose="02020603050405020304" pitchFamily="18" charset="0"/>
                <a:cs typeface="Times New Roman" panose="02020603050405020304" pitchFamily="18" charset="0"/>
              </a:rPr>
              <a:t>Having decided to engage in international commercial activities, the company must choose the best way to enter the selected market: export, joint venture or direct investment</a:t>
            </a:r>
            <a:r>
              <a:rPr lang="en-US" i="1" dirty="0" smtClean="0">
                <a:latin typeface="Times New Roman" panose="02020603050405020304" pitchFamily="18" charset="0"/>
                <a:cs typeface="Times New Roman" panose="02020603050405020304" pitchFamily="18" charset="0"/>
              </a:rPr>
              <a:t>.</a:t>
            </a:r>
            <a:endParaRPr lang="kk-KZ" i="1" dirty="0" smtClean="0">
              <a:latin typeface="Times New Roman" panose="02020603050405020304" pitchFamily="18" charset="0"/>
              <a:cs typeface="Times New Roman" panose="02020603050405020304" pitchFamily="18" charset="0"/>
            </a:endParaRPr>
          </a:p>
          <a:p>
            <a:r>
              <a:rPr lang="en-US" b="1" i="1" dirty="0">
                <a:latin typeface="Times New Roman" panose="02020603050405020304" pitchFamily="18" charset="0"/>
                <a:cs typeface="Times New Roman" panose="02020603050405020304" pitchFamily="18" charset="0"/>
              </a:rPr>
              <a:t>Export. </a:t>
            </a:r>
            <a:r>
              <a:rPr lang="en-US" dirty="0">
                <a:latin typeface="Times New Roman" panose="02020603050405020304" pitchFamily="18" charset="0"/>
                <a:cs typeface="Times New Roman" panose="02020603050405020304" pitchFamily="18" charset="0"/>
              </a:rPr>
              <a:t>This is when a company enters the international market itself through its sales staff or indirectly, that is, hiring external specialists who may be located in the country or abroad. The company resorts to the indirect marketing of its products in the event that it is difficult for them to decide on consumers, lack resources and experience, or unique local customs. This is usually typical for start-ups.</a:t>
            </a:r>
          </a:p>
          <a:p>
            <a:r>
              <a:rPr lang="en-US" dirty="0">
                <a:latin typeface="Times New Roman" panose="02020603050405020304" pitchFamily="18" charset="0"/>
                <a:cs typeface="Times New Roman" panose="02020603050405020304" pitchFamily="18" charset="0"/>
              </a:rPr>
              <a:t>Export is the easiest way to work in the foreign market, since its structure requires minimal investment. It is irregular and active.</a:t>
            </a:r>
          </a:p>
          <a:p>
            <a:r>
              <a:rPr lang="en-US" b="1" i="1" dirty="0">
                <a:latin typeface="Times New Roman" panose="02020603050405020304" pitchFamily="18" charset="0"/>
                <a:cs typeface="Times New Roman" panose="02020603050405020304" pitchFamily="18" charset="0"/>
              </a:rPr>
              <a:t>Irregular export </a:t>
            </a:r>
            <a:r>
              <a:rPr lang="en-US" dirty="0">
                <a:latin typeface="Times New Roman" panose="02020603050405020304" pitchFamily="18" charset="0"/>
                <a:cs typeface="Times New Roman" panose="02020603050405020304" pitchFamily="18" charset="0"/>
              </a:rPr>
              <a:t>is a passive level of involvement in international activities, when the company sometimes exports its surplus goods.</a:t>
            </a:r>
          </a:p>
          <a:p>
            <a:r>
              <a:rPr lang="en-US" b="1" i="1" dirty="0">
                <a:latin typeface="Times New Roman" panose="02020603050405020304" pitchFamily="18" charset="0"/>
                <a:cs typeface="Times New Roman" panose="02020603050405020304" pitchFamily="18" charset="0"/>
              </a:rPr>
              <a:t>Active export </a:t>
            </a:r>
            <a:r>
              <a:rPr lang="en-US" dirty="0">
                <a:latin typeface="Times New Roman" panose="02020603050405020304" pitchFamily="18" charset="0"/>
                <a:cs typeface="Times New Roman" panose="02020603050405020304" pitchFamily="18" charset="0"/>
              </a:rPr>
              <a:t>- when a company seeks to expand its export operations in a particular market and is oriented there to gain a foothold. In both cases, the company produces goods in its own country, maybe even modifying them for a specific market.</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131040" y="401556"/>
            <a:ext cx="7506247" cy="1446550"/>
          </a:xfrm>
          <a:prstGeom prst="rect">
            <a:avLst/>
          </a:prstGeom>
          <a:noFill/>
        </p:spPr>
        <p:txBody>
          <a:bodyPr wrap="square" lIns="91440" tIns="45720" rIns="91440" bIns="45720">
            <a:spAutoFit/>
          </a:bodyPr>
          <a:lstStyle/>
          <a:p>
            <a:pPr algn="ctr"/>
            <a:r>
              <a:rPr lang="en-US"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Methods for entering the international market</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8956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algn="ctr"/>
            <a:r>
              <a:rPr lang="en-US" dirty="0" smtClean="0">
                <a:latin typeface="Times New Roman" panose="02020603050405020304" pitchFamily="18" charset="0"/>
                <a:cs typeface="Times New Roman" panose="02020603050405020304" pitchFamily="18" charset="0"/>
              </a:rPr>
              <a:t>This is when a company combines some aspects of its production and marketing activities with a foreign company. Joint ventures, as a rule, enjoy various benefits from the foreign government, since they help reduce production costs, as well as increase the level of employment and the qualifications of the local population.</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211075" y="560338"/>
            <a:ext cx="5769849" cy="923330"/>
          </a:xfrm>
          <a:prstGeom prst="rect">
            <a:avLst/>
          </a:prstGeom>
          <a:noFill/>
        </p:spPr>
        <p:txBody>
          <a:bodyPr wrap="none" lIns="91440" tIns="45720" rIns="91440" bIns="45720">
            <a:spAutoFit/>
          </a:bodyPr>
          <a:lstStyle/>
          <a:p>
            <a:pPr algn="ctr"/>
            <a:r>
              <a:rPr 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Joint venture (JV)</a:t>
            </a:r>
            <a:endPar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9" name="Picture 4" descr="https://www.wikihow.com/images/1/1e/Balance-Work-and-Caregiving-Step-5-Versi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69164" y="21437067"/>
            <a:ext cx="2240351" cy="168026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thumbs.dreamstime.com/z/businessmen-shake-hands-vector-illustration-retro-pop-art-sty-businessmen-shake-hands-vector-illustration-retro-pop-art-109740982.jpg"/>
          <p:cNvPicPr>
            <a:picLocks noChangeAspect="1" noChangeArrowheads="1"/>
          </p:cNvPicPr>
          <p:nvPr/>
        </p:nvPicPr>
        <p:blipFill rotWithShape="1">
          <a:blip r:embed="rId4">
            <a:extLst>
              <a:ext uri="{28A0092B-C50C-407E-A947-70E740481C1C}">
                <a14:useLocalDpi xmlns:a14="http://schemas.microsoft.com/office/drawing/2010/main" val="0"/>
              </a:ext>
            </a:extLst>
          </a:blip>
          <a:srcRect r="-70" b="18431"/>
          <a:stretch/>
        </p:blipFill>
        <p:spPr bwMode="auto">
          <a:xfrm>
            <a:off x="3318501" y="3867086"/>
            <a:ext cx="5420766" cy="27483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439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4128" y="1918741"/>
            <a:ext cx="9720073" cy="4390619"/>
          </a:xfrm>
        </p:spPr>
        <p:txBody>
          <a:bodyPr/>
          <a:lstStyle/>
          <a:p>
            <a:r>
              <a:rPr lang="en-US" i="1" dirty="0" smtClean="0">
                <a:latin typeface="Times New Roman" panose="02020603050405020304" pitchFamily="18" charset="0"/>
                <a:cs typeface="Times New Roman" panose="02020603050405020304" pitchFamily="18" charset="0"/>
              </a:rPr>
              <a:t>This </a:t>
            </a:r>
            <a:r>
              <a:rPr lang="en-US" i="1" dirty="0">
                <a:latin typeface="Times New Roman" panose="02020603050405020304" pitchFamily="18" charset="0"/>
                <a:cs typeface="Times New Roman" panose="02020603050405020304" pitchFamily="18" charset="0"/>
              </a:rPr>
              <a:t>is the placement of capital abroad and the creation of own enterprises with full ownership and control over their activities. There is no partnership here.</a:t>
            </a:r>
            <a:endParaRPr lang="ru-RU" i="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459729" y="765098"/>
            <a:ext cx="9482404" cy="923330"/>
          </a:xfrm>
          <a:prstGeom prst="rect">
            <a:avLst/>
          </a:prstGeom>
          <a:noFill/>
        </p:spPr>
        <p:txBody>
          <a:bodyPr wrap="none" lIns="91440" tIns="45720" rIns="91440" bIns="45720">
            <a:spAutoFit/>
          </a:bodyPr>
          <a:lstStyle/>
          <a:p>
            <a:pPr algn="ctr"/>
            <a:r>
              <a:rPr 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Direct ownership (investment) </a:t>
            </a:r>
            <a:endPar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 name="TextBox 4"/>
          <p:cNvSpPr txBox="1"/>
          <p:nvPr/>
        </p:nvSpPr>
        <p:spPr>
          <a:xfrm>
            <a:off x="1229193" y="2754021"/>
            <a:ext cx="4077325" cy="3785652"/>
          </a:xfrm>
          <a:prstGeom prst="rect">
            <a:avLst/>
          </a:prstGeom>
          <a:noFill/>
        </p:spPr>
        <p:txBody>
          <a:bodyPr wrap="square" rtlCol="0">
            <a:spAutoFit/>
          </a:bodyPr>
          <a:lstStyle/>
          <a:p>
            <a:r>
              <a:rPr lang="en-US" sz="2400" dirty="0" smtClean="0">
                <a:solidFill>
                  <a:srgbClr val="FFC000"/>
                </a:solidFill>
                <a:latin typeface="Times New Roman" panose="02020603050405020304" pitchFamily="18" charset="0"/>
                <a:cs typeface="Times New Roman" panose="02020603050405020304" pitchFamily="18" charset="0"/>
              </a:rPr>
              <a:t>The positive aspects of such activities include: </a:t>
            </a:r>
          </a:p>
          <a:p>
            <a:pPr marL="342900" indent="-3429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low costs due to cheap labor, high image of the company through job creation, full control over their investments, it is easy to establish relations with local firms and government agencies.</a:t>
            </a:r>
            <a:endParaRPr lang="ru-RU" sz="2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7165299" y="2779832"/>
            <a:ext cx="4197245" cy="2677656"/>
          </a:xfrm>
          <a:prstGeom prst="rect">
            <a:avLst/>
          </a:prstGeom>
          <a:noFill/>
        </p:spPr>
        <p:txBody>
          <a:bodyPr wrap="square" rtlCol="0">
            <a:spAutoFit/>
          </a:bodyPr>
          <a:lstStyle/>
          <a:p>
            <a:r>
              <a:rPr lang="en-US" sz="2400" dirty="0" smtClean="0">
                <a:solidFill>
                  <a:srgbClr val="FFC000"/>
                </a:solidFill>
                <a:latin typeface="Times New Roman" panose="02020603050405020304" pitchFamily="18" charset="0"/>
                <a:cs typeface="Times New Roman" panose="02020603050405020304" pitchFamily="18" charset="0"/>
              </a:rPr>
              <a:t>Negative:</a:t>
            </a:r>
          </a:p>
          <a:p>
            <a:endParaRPr lang="en-US" sz="2400" dirty="0" smtClean="0">
              <a:solidFill>
                <a:srgbClr val="FFC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high risk associated with discriminatory measures on the part of the government and nationalism on the part of the population.</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840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65667" y="1701383"/>
            <a:ext cx="9720073" cy="4023360"/>
          </a:xfrm>
        </p:spPr>
        <p:txBody>
          <a:bodyPr/>
          <a:lstStyle/>
          <a:p>
            <a:r>
              <a:rPr lang="en-US" i="1" dirty="0">
                <a:solidFill>
                  <a:schemeClr val="accent5">
                    <a:lumMod val="60000"/>
                    <a:lumOff val="40000"/>
                  </a:schemeClr>
                </a:solidFill>
                <a:latin typeface="Times New Roman" panose="02020603050405020304" pitchFamily="18" charset="0"/>
                <a:cs typeface="Times New Roman" panose="02020603050405020304" pitchFamily="18" charset="0"/>
              </a:rPr>
              <a:t>An international marketing plan can be standard, non-standard, or combined. This applies to all elements of the marketing mix: product, promotion, product distribution, pricing and packaging</a:t>
            </a:r>
            <a:r>
              <a:rPr lang="en-US" i="1" dirty="0">
                <a:latin typeface="Times New Roman" panose="02020603050405020304" pitchFamily="18" charset="0"/>
                <a:cs typeface="Times New Roman" panose="02020603050405020304" pitchFamily="18" charset="0"/>
              </a:rPr>
              <a:t>.</a:t>
            </a:r>
            <a:endParaRPr lang="ru-RU" i="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24128" y="2893103"/>
            <a:ext cx="6051228" cy="3785652"/>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smtClean="0">
                <a:solidFill>
                  <a:schemeClr val="accent5">
                    <a:lumMod val="60000"/>
                    <a:lumOff val="40000"/>
                  </a:schemeClr>
                </a:solidFill>
                <a:latin typeface="Times New Roman" panose="02020603050405020304" pitchFamily="18" charset="0"/>
                <a:cs typeface="Times New Roman" panose="02020603050405020304" pitchFamily="18" charset="0"/>
              </a:rPr>
              <a:t>standard</a:t>
            </a:r>
            <a:r>
              <a:rPr lang="en-US" sz="2400" dirty="0" smtClean="0">
                <a:latin typeface="Times New Roman" panose="02020603050405020304" pitchFamily="18" charset="0"/>
                <a:cs typeface="Times New Roman" panose="02020603050405020304" pitchFamily="18" charset="0"/>
              </a:rPr>
              <a:t> plan is a single, global marketing plan for all countries where the company carries out its trading operations. This system works well only in similar foreign markets. Its advantages are low costs for marketing, production and training of foreign personnel. The disadvantages include the limited contribution of foreign employees and poor accounting for the specifics of individual markets.</a:t>
            </a:r>
            <a:endParaRPr lang="ru-RU" sz="2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7315200" y="2893103"/>
            <a:ext cx="4077325" cy="2308324"/>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 purely </a:t>
            </a:r>
            <a:r>
              <a:rPr lang="en-US" sz="2400" dirty="0" smtClean="0">
                <a:solidFill>
                  <a:schemeClr val="accent5">
                    <a:lumMod val="60000"/>
                    <a:lumOff val="40000"/>
                  </a:schemeClr>
                </a:solidFill>
                <a:latin typeface="Times New Roman" panose="02020603050405020304" pitchFamily="18" charset="0"/>
                <a:cs typeface="Times New Roman" panose="02020603050405020304" pitchFamily="18" charset="0"/>
              </a:rPr>
              <a:t>non-standard</a:t>
            </a:r>
            <a:r>
              <a:rPr lang="en-US" sz="2400" dirty="0" smtClean="0">
                <a:latin typeface="Times New Roman" panose="02020603050405020304" pitchFamily="18" charset="0"/>
                <a:cs typeface="Times New Roman" panose="02020603050405020304" pitchFamily="18" charset="0"/>
              </a:rPr>
              <a:t>, individual approach to work in each foreign market, with its own specific marketing plan for each of them. It's the opposite here.</a:t>
            </a:r>
            <a:endParaRPr lang="ru-RU" sz="24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459326" y="716402"/>
            <a:ext cx="9132757" cy="830997"/>
          </a:xfrm>
          <a:prstGeom prst="rect">
            <a:avLst/>
          </a:prstGeom>
          <a:noFill/>
        </p:spPr>
        <p:txBody>
          <a:bodyPr wrap="none" lIns="91440" tIns="45720" rIns="91440" bIns="45720">
            <a:spAutoFit/>
          </a:bodyPr>
          <a:lstStyle/>
          <a:p>
            <a:pPr algn="ctr"/>
            <a:r>
              <a:rPr lang="de-DE" sz="4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International </a:t>
            </a:r>
            <a:r>
              <a:rPr lang="de-DE" sz="4800" b="1" cap="none" spc="0"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marketing</a:t>
            </a:r>
            <a:r>
              <a:rPr lang="de-DE" sz="4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de-DE" sz="4800" b="1" cap="none" spc="0"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structure</a:t>
            </a:r>
            <a:endParaRPr lang="ru-RU" sz="4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9344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200" cap="none" dirty="0" smtClean="0">
                <a:latin typeface="Times New Roman" panose="02020603050405020304" pitchFamily="18" charset="0"/>
                <a:cs typeface="Times New Roman" panose="02020603050405020304" pitchFamily="18" charset="0"/>
              </a:rPr>
              <a:t>A combined approach is a harmonious combination of the above approaches, aimed at improving production efficiency, improving the image of the company and taking into account the specifics of the local market. So, for example, when planning products, you can use the following strategies:</a:t>
            </a:r>
            <a:endParaRPr lang="ru-RU" sz="2200" cap="none" dirty="0">
              <a:latin typeface="Times New Roman" panose="02020603050405020304" pitchFamily="18" charset="0"/>
              <a:cs typeface="Times New Roman" panose="02020603050405020304" pitchFamily="18" charset="0"/>
            </a:endParaRPr>
          </a:p>
        </p:txBody>
      </p:sp>
      <p:graphicFrame>
        <p:nvGraphicFramePr>
          <p:cNvPr id="8" name="Объект 7"/>
          <p:cNvGraphicFramePr>
            <a:graphicFrameLocks noGrp="1"/>
          </p:cNvGraphicFramePr>
          <p:nvPr>
            <p:ph idx="1"/>
            <p:extLst>
              <p:ext uri="{D42A27DB-BD31-4B8C-83A1-F6EECF244321}">
                <p14:modId xmlns:p14="http://schemas.microsoft.com/office/powerpoint/2010/main" val="188385277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17475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s://yt3.ggpht.com/a/AGF-l79pDid6e0AffFNquWopV12GH4VeheKnrKVaZw=s900-c-k-c0xffffffff-no-rj-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9737" y="1614415"/>
            <a:ext cx="3887481" cy="503971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046498" y="1476531"/>
            <a:ext cx="9720073" cy="4023360"/>
          </a:xfrm>
        </p:spPr>
        <p:txBody>
          <a:bodyPr>
            <a:noAutofit/>
          </a:bodyPr>
          <a:lstStyle/>
          <a:p>
            <a:endParaRPr lang="en-US"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 What is international marketing and does it make sense to deal with it if the domestic market is not saturated?</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What is an international marketing environment? Describe the main factors and give examples.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What types of restrictions on international trade do you know?</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How and how can one enter the international market?</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What types of joint ventures do you know in East Kazakhstan region, Kazakhstan and Russia?</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 What are the structures of international marketing? Give examples for each of its elements.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What types of international marketing services do you know?</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046498" y="783418"/>
            <a:ext cx="10241906" cy="830997"/>
          </a:xfrm>
          <a:prstGeom prst="rect">
            <a:avLst/>
          </a:prstGeom>
          <a:noFill/>
        </p:spPr>
        <p:txBody>
          <a:bodyPr wrap="none" lIns="91440" tIns="45720" rIns="91440" bIns="45720">
            <a:spAutoFit/>
          </a:bodyPr>
          <a:lstStyle/>
          <a:p>
            <a:pPr algn="ctr"/>
            <a:r>
              <a:rPr lang="en-US" sz="4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QUESTIONS FOR SELF-CONTROL</a:t>
            </a:r>
            <a:endParaRPr lang="ru-RU" sz="4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370792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icon-library.net/images/knowledge-icon-png/knowledge-icon-png-0.jpg"/>
          <p:cNvPicPr>
            <a:picLocks noChangeAspect="1" noChangeArrowheads="1"/>
          </p:cNvPicPr>
          <p:nvPr/>
        </p:nvPicPr>
        <p:blipFill rotWithShape="1">
          <a:blip r:embed="rId2">
            <a:extLst>
              <a:ext uri="{28A0092B-C50C-407E-A947-70E740481C1C}">
                <a14:useLocalDpi xmlns:a14="http://schemas.microsoft.com/office/drawing/2010/main" val="0"/>
              </a:ext>
            </a:extLst>
          </a:blip>
          <a:srcRect l="15406" t="12910" r="16051" b="32657"/>
          <a:stretch/>
        </p:blipFill>
        <p:spPr bwMode="auto">
          <a:xfrm>
            <a:off x="8908929" y="4691100"/>
            <a:ext cx="3008250" cy="17776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131032" y="1808631"/>
            <a:ext cx="10066620" cy="4405268"/>
          </a:xfrm>
        </p:spPr>
        <p:txBody>
          <a:bodyPr>
            <a:normAutofit lnSpcReduction="10000"/>
          </a:bodyPr>
          <a:lstStyle/>
          <a:p>
            <a:pPr marL="457200" indent="-457200">
              <a:buFont typeface="+mj-lt"/>
              <a:buAutoNum type="arabicPeriod"/>
            </a:pPr>
            <a:endParaRPr lang="en-US" dirty="0" smtClean="0"/>
          </a:p>
          <a:p>
            <a:pPr marL="457200" indent="-457200">
              <a:buFont typeface="+mj-lt"/>
              <a:buAutoNum type="arabicPeriod"/>
            </a:pPr>
            <a:r>
              <a:rPr lang="en-US" sz="2400" dirty="0" smtClean="0">
                <a:latin typeface="Times New Roman" panose="02020603050405020304" pitchFamily="18" charset="0"/>
                <a:cs typeface="Times New Roman" panose="02020603050405020304" pitchFamily="18" charset="0"/>
              </a:rPr>
              <a:t>Analysis </a:t>
            </a:r>
            <a:r>
              <a:rPr lang="en-US" sz="2400" dirty="0">
                <a:latin typeface="Times New Roman" panose="02020603050405020304" pitchFamily="18" charset="0"/>
                <a:cs typeface="Times New Roman" panose="02020603050405020304" pitchFamily="18" charset="0"/>
              </a:rPr>
              <a:t>of the possibilities of international </a:t>
            </a:r>
            <a:r>
              <a:rPr lang="en-US" sz="2400" dirty="0" smtClean="0">
                <a:latin typeface="Times New Roman" panose="02020603050405020304" pitchFamily="18" charset="0"/>
                <a:cs typeface="Times New Roman" panose="02020603050405020304" pitchFamily="18" charset="0"/>
              </a:rPr>
              <a:t>marketing.</a:t>
            </a:r>
            <a:r>
              <a:rPr lang="kk-KZ" sz="2400" dirty="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Content: </a:t>
            </a:r>
            <a:r>
              <a:rPr lang="en-US" sz="2400" dirty="0" smtClean="0">
                <a:latin typeface="Times New Roman" panose="02020603050405020304" pitchFamily="18" charset="0"/>
                <a:cs typeface="Times New Roman" panose="02020603050405020304" pitchFamily="18" charset="0"/>
              </a:rPr>
              <a:t>barriers in international marketing, the economic environment of international marketing, political and legal factors of the international marketing environment, the principles of segmentation of foreign markets, criteria and techniques for choosing target international markets.</a:t>
            </a:r>
          </a:p>
          <a:p>
            <a:pPr marL="457200" indent="-457200">
              <a:buFont typeface="+mj-lt"/>
              <a:buAutoNum type="arabicPeriod"/>
            </a:pPr>
            <a:r>
              <a:rPr lang="en-US" sz="2400" dirty="0" smtClean="0">
                <a:latin typeface="Times New Roman" panose="02020603050405020304" pitchFamily="18" charset="0"/>
                <a:cs typeface="Times New Roman" panose="02020603050405020304" pitchFamily="18" charset="0"/>
              </a:rPr>
              <a:t>International </a:t>
            </a:r>
            <a:r>
              <a:rPr lang="en-US" sz="2400" dirty="0">
                <a:latin typeface="Times New Roman" panose="02020603050405020304" pitchFamily="18" charset="0"/>
                <a:cs typeface="Times New Roman" panose="02020603050405020304" pitchFamily="18" charset="0"/>
              </a:rPr>
              <a:t>marketing </a:t>
            </a:r>
            <a:r>
              <a:rPr lang="en-US" sz="2400" dirty="0" smtClean="0">
                <a:latin typeface="Times New Roman" panose="02020603050405020304" pitchFamily="18" charset="0"/>
                <a:cs typeface="Times New Roman" panose="02020603050405020304" pitchFamily="18" charset="0"/>
              </a:rPr>
              <a:t>research.</a:t>
            </a:r>
            <a:r>
              <a:rPr lang="kk-KZ"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Content</a:t>
            </a:r>
            <a:r>
              <a:rPr lang="en-US" sz="2400"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 comprehensive analysis and study of the situation in foreign markets, the process of international marketing research and forecasting of foreign markets.</a:t>
            </a:r>
          </a:p>
          <a:p>
            <a:pPr marL="457200" indent="-457200">
              <a:buFont typeface="+mj-lt"/>
              <a:buAutoNum type="arabicPeriod"/>
            </a:pPr>
            <a:r>
              <a:rPr lang="en-US" sz="2400" dirty="0" smtClean="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Goals and strategies of international </a:t>
            </a:r>
            <a:r>
              <a:rPr lang="en-US" sz="2400" dirty="0" smtClean="0">
                <a:latin typeface="Times New Roman" panose="02020603050405020304" pitchFamily="18" charset="0"/>
                <a:cs typeface="Times New Roman" panose="02020603050405020304" pitchFamily="18" charset="0"/>
              </a:rPr>
              <a:t>marketing.</a:t>
            </a:r>
            <a:r>
              <a:rPr lang="kk-KZ"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Content</a:t>
            </a:r>
            <a:r>
              <a:rPr lang="en-US" sz="2400"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goals of international marketing strategies and market choice, strategies for introducing into the foreign market.</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009428" y="608302"/>
            <a:ext cx="12926607" cy="1200329"/>
          </a:xfrm>
          <a:prstGeom prst="rect">
            <a:avLst/>
          </a:prstGeom>
          <a:noFill/>
        </p:spPr>
        <p:txBody>
          <a:bodyPr wrap="square" lIns="91440" tIns="45720" rIns="91440" bIns="45720">
            <a:spAutoFit/>
          </a:bodyPr>
          <a:lstStyle/>
          <a:p>
            <a:pPr algn="ctr"/>
            <a:r>
              <a:rPr lang="en-US" sz="36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QUESTIONS OF THE SEMINAR LESSON</a:t>
            </a:r>
          </a:p>
          <a:p>
            <a:pPr algn="ctr"/>
            <a:r>
              <a:rPr lang="en-US" sz="36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"VALUE OF INTERNATIONAL MARKETING"</a:t>
            </a:r>
            <a:endParaRPr lang="ru-RU"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7073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en-US" dirty="0"/>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1. Current problems of international marketing activities.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2. The marketing environment of international business and entrepreneurship.</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3. The choice of country markets.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4. Planning for international marketing.</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5. International commodity policy.</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305139" y="883703"/>
            <a:ext cx="7158049" cy="769441"/>
          </a:xfrm>
          <a:prstGeom prst="rect">
            <a:avLst/>
          </a:prstGeom>
          <a:noFill/>
        </p:spPr>
        <p:txBody>
          <a:bodyPr wrap="non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SUBJECTS AND REPORTS</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pic>
        <p:nvPicPr>
          <p:cNvPr id="8194" name="Picture 2" descr="https://d2gg9evh47fn9z.cloudfront.net/800px_COLOURBOX25847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4759" y="587116"/>
            <a:ext cx="1698884" cy="1698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458782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35963" y="863688"/>
            <a:ext cx="9720073" cy="4023360"/>
          </a:xfrm>
        </p:spPr>
        <p:txBody>
          <a:bodyPr>
            <a:normAutofit fontScale="25000" lnSpcReduction="20000"/>
          </a:bodyPr>
          <a:lstStyle/>
          <a:p>
            <a:pPr marL="457200" indent="-457200">
              <a:buFont typeface="+mj-lt"/>
              <a:buAutoNum type="arabicPeriod"/>
            </a:pPr>
            <a:endParaRPr lang="ru-RU" dirty="0"/>
          </a:p>
          <a:p>
            <a:pPr marL="457200" indent="-457200">
              <a:buFont typeface="+mj-lt"/>
              <a:buAutoNum type="arabicPeriod"/>
            </a:pPr>
            <a:endParaRPr lang="ru-RU" sz="3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sz="7200" dirty="0" smtClean="0">
                <a:latin typeface="Times New Roman" panose="02020603050405020304" pitchFamily="18" charset="0"/>
                <a:cs typeface="Times New Roman" panose="02020603050405020304" pitchFamily="18" charset="0"/>
              </a:rPr>
              <a:t>Алешина</a:t>
            </a:r>
            <a:r>
              <a:rPr lang="ru-RU" sz="7200" dirty="0">
                <a:latin typeface="Times New Roman" panose="02020603050405020304" pitchFamily="18" charset="0"/>
                <a:cs typeface="Times New Roman" panose="02020603050405020304" pitchFamily="18" charset="0"/>
              </a:rPr>
              <a:t>, И. В. Паблик </a:t>
            </a:r>
            <a:r>
              <a:rPr lang="ru-RU" sz="7200" dirty="0" err="1">
                <a:latin typeface="Times New Roman" panose="02020603050405020304" pitchFamily="18" charset="0"/>
                <a:cs typeface="Times New Roman" panose="02020603050405020304" pitchFamily="18" charset="0"/>
              </a:rPr>
              <a:t>рилейшнз</a:t>
            </a:r>
            <a:r>
              <a:rPr lang="ru-RU" sz="7200" dirty="0">
                <a:latin typeface="Times New Roman" panose="02020603050405020304" pitchFamily="18" charset="0"/>
                <a:cs typeface="Times New Roman" panose="02020603050405020304" pitchFamily="18" charset="0"/>
              </a:rPr>
              <a:t> для менеджеров : учеб. пособие / И. В. Алешина. – М. : ГНОМ-ПРЕСС, 2003. </a:t>
            </a:r>
          </a:p>
          <a:p>
            <a:pPr marL="457200" indent="-457200">
              <a:buFont typeface="+mj-lt"/>
              <a:buAutoNum type="arabicPeriod"/>
            </a:pPr>
            <a:r>
              <a:rPr lang="ru-RU" sz="7200" dirty="0">
                <a:latin typeface="Times New Roman" panose="02020603050405020304" pitchFamily="18" charset="0"/>
                <a:cs typeface="Times New Roman" panose="02020603050405020304" pitchFamily="18" charset="0"/>
              </a:rPr>
              <a:t> </a:t>
            </a:r>
            <a:r>
              <a:rPr lang="ru-RU" sz="7200" dirty="0" err="1">
                <a:latin typeface="Times New Roman" panose="02020603050405020304" pitchFamily="18" charset="0"/>
                <a:cs typeface="Times New Roman" panose="02020603050405020304" pitchFamily="18" charset="0"/>
              </a:rPr>
              <a:t>Анурин</a:t>
            </a:r>
            <a:r>
              <a:rPr lang="ru-RU" sz="7200" dirty="0">
                <a:latin typeface="Times New Roman" panose="02020603050405020304" pitchFamily="18" charset="0"/>
                <a:cs typeface="Times New Roman" panose="02020603050405020304" pitchFamily="18" charset="0"/>
              </a:rPr>
              <a:t>, В. Маркетинговые исследования потребительского рынка / В. </a:t>
            </a:r>
            <a:r>
              <a:rPr lang="ru-RU" sz="7200" dirty="0" err="1">
                <a:latin typeface="Times New Roman" panose="02020603050405020304" pitchFamily="18" charset="0"/>
                <a:cs typeface="Times New Roman" panose="02020603050405020304" pitchFamily="18" charset="0"/>
              </a:rPr>
              <a:t>Анурин</a:t>
            </a:r>
            <a:r>
              <a:rPr lang="ru-RU" sz="7200" dirty="0">
                <a:latin typeface="Times New Roman" panose="02020603050405020304" pitchFamily="18" charset="0"/>
                <a:cs typeface="Times New Roman" panose="02020603050405020304" pitchFamily="18" charset="0"/>
              </a:rPr>
              <a:t>, И. </a:t>
            </a:r>
            <a:r>
              <a:rPr lang="ru-RU" sz="7200" dirty="0" err="1">
                <a:latin typeface="Times New Roman" panose="02020603050405020304" pitchFamily="18" charset="0"/>
                <a:cs typeface="Times New Roman" panose="02020603050405020304" pitchFamily="18" charset="0"/>
              </a:rPr>
              <a:t>Муромкина</a:t>
            </a:r>
            <a:r>
              <a:rPr lang="ru-RU" sz="7200" dirty="0">
                <a:latin typeface="Times New Roman" panose="02020603050405020304" pitchFamily="18" charset="0"/>
                <a:cs typeface="Times New Roman" panose="02020603050405020304" pitchFamily="18" charset="0"/>
              </a:rPr>
              <a:t>, Е. Евтушенко. – СПб. : Питер, 2004. – 270 с. </a:t>
            </a:r>
          </a:p>
          <a:p>
            <a:pPr marL="457200" indent="-457200">
              <a:buFont typeface="+mj-lt"/>
              <a:buAutoNum type="arabicPeriod"/>
            </a:pPr>
            <a:r>
              <a:rPr lang="ru-RU" sz="7200" dirty="0" err="1">
                <a:latin typeface="Times New Roman" panose="02020603050405020304" pitchFamily="18" charset="0"/>
                <a:cs typeface="Times New Roman" panose="02020603050405020304" pitchFamily="18" charset="0"/>
              </a:rPr>
              <a:t>Беляевский</a:t>
            </a:r>
            <a:r>
              <a:rPr lang="ru-RU" sz="7200" dirty="0">
                <a:latin typeface="Times New Roman" panose="02020603050405020304" pitchFamily="18" charset="0"/>
                <a:cs typeface="Times New Roman" panose="02020603050405020304" pitchFamily="18" charset="0"/>
              </a:rPr>
              <a:t>, И. К. Маркетинговое исследование: информация, анализ, прогноз : учеб. пособие / И. К. </a:t>
            </a:r>
            <a:r>
              <a:rPr lang="ru-RU" sz="7200" dirty="0" err="1">
                <a:latin typeface="Times New Roman" panose="02020603050405020304" pitchFamily="18" charset="0"/>
                <a:cs typeface="Times New Roman" panose="02020603050405020304" pitchFamily="18" charset="0"/>
              </a:rPr>
              <a:t>Беляевский</a:t>
            </a:r>
            <a:r>
              <a:rPr lang="ru-RU" sz="7200" dirty="0">
                <a:latin typeface="Times New Roman" panose="02020603050405020304" pitchFamily="18" charset="0"/>
                <a:cs typeface="Times New Roman" panose="02020603050405020304" pitchFamily="18" charset="0"/>
              </a:rPr>
              <a:t>. – М. : Финансы и статистика, 2001. </a:t>
            </a:r>
          </a:p>
          <a:p>
            <a:pPr marL="457200" indent="-457200">
              <a:buFont typeface="+mj-lt"/>
              <a:buAutoNum type="arabicPeriod"/>
            </a:pPr>
            <a:r>
              <a:rPr lang="ru-RU" sz="7200" dirty="0" err="1">
                <a:latin typeface="Times New Roman" panose="02020603050405020304" pitchFamily="18" charset="0"/>
                <a:cs typeface="Times New Roman" panose="02020603050405020304" pitchFamily="18" charset="0"/>
              </a:rPr>
              <a:t>Блэкуэлл</a:t>
            </a:r>
            <a:r>
              <a:rPr lang="ru-RU" sz="7200" dirty="0">
                <a:latin typeface="Times New Roman" panose="02020603050405020304" pitchFamily="18" charset="0"/>
                <a:cs typeface="Times New Roman" panose="02020603050405020304" pitchFamily="18" charset="0"/>
              </a:rPr>
              <a:t>, Д. Поведение потребителей / Д. </a:t>
            </a:r>
            <a:r>
              <a:rPr lang="ru-RU" sz="7200" dirty="0" err="1">
                <a:latin typeface="Times New Roman" panose="02020603050405020304" pitchFamily="18" charset="0"/>
                <a:cs typeface="Times New Roman" panose="02020603050405020304" pitchFamily="18" charset="0"/>
              </a:rPr>
              <a:t>Блэкуэлл</a:t>
            </a:r>
            <a:r>
              <a:rPr lang="ru-RU" sz="7200" dirty="0">
                <a:latin typeface="Times New Roman" panose="02020603050405020304" pitchFamily="18" charset="0"/>
                <a:cs typeface="Times New Roman" panose="02020603050405020304" pitchFamily="18" charset="0"/>
              </a:rPr>
              <a:t>, П. </a:t>
            </a:r>
            <a:r>
              <a:rPr lang="ru-RU" sz="7200" dirty="0" err="1">
                <a:latin typeface="Times New Roman" panose="02020603050405020304" pitchFamily="18" charset="0"/>
                <a:cs typeface="Times New Roman" panose="02020603050405020304" pitchFamily="18" charset="0"/>
              </a:rPr>
              <a:t>Миниард</a:t>
            </a:r>
            <a:r>
              <a:rPr lang="ru-RU" sz="7200" dirty="0">
                <a:latin typeface="Times New Roman" panose="02020603050405020304" pitchFamily="18" charset="0"/>
                <a:cs typeface="Times New Roman" panose="02020603050405020304" pitchFamily="18" charset="0"/>
              </a:rPr>
              <a:t>, Дж. </a:t>
            </a:r>
            <a:r>
              <a:rPr lang="ru-RU" sz="7200" dirty="0" err="1">
                <a:latin typeface="Times New Roman" panose="02020603050405020304" pitchFamily="18" charset="0"/>
                <a:cs typeface="Times New Roman" panose="02020603050405020304" pitchFamily="18" charset="0"/>
              </a:rPr>
              <a:t>Энджел</a:t>
            </a:r>
            <a:r>
              <a:rPr lang="ru-RU" sz="7200" dirty="0">
                <a:latin typeface="Times New Roman" panose="02020603050405020304" pitchFamily="18" charset="0"/>
                <a:cs typeface="Times New Roman" panose="02020603050405020304" pitchFamily="18" charset="0"/>
              </a:rPr>
              <a:t>. – СПб. : Питер, 2002. </a:t>
            </a:r>
          </a:p>
          <a:p>
            <a:pPr marL="457200" indent="-457200">
              <a:buFont typeface="+mj-lt"/>
              <a:buAutoNum type="arabicPeriod"/>
            </a:pPr>
            <a:r>
              <a:rPr lang="ru-RU" sz="7200" dirty="0">
                <a:latin typeface="Times New Roman" panose="02020603050405020304" pitchFamily="18" charset="0"/>
                <a:cs typeface="Times New Roman" panose="02020603050405020304" pitchFamily="18" charset="0"/>
              </a:rPr>
              <a:t>Бронникова, Т. С. Маркетинг, теория, методика, практика : учеб. пособие для вузов / Т. С. Бронникова, А. Б. Косолапов. – М. : </a:t>
            </a:r>
            <a:r>
              <a:rPr lang="ru-RU" sz="7200" dirty="0" err="1">
                <a:latin typeface="Times New Roman" panose="02020603050405020304" pitchFamily="18" charset="0"/>
                <a:cs typeface="Times New Roman" panose="02020603050405020304" pitchFamily="18" charset="0"/>
              </a:rPr>
              <a:t>КноРус</a:t>
            </a:r>
            <a:r>
              <a:rPr lang="ru-RU" sz="7200" dirty="0">
                <a:latin typeface="Times New Roman" panose="02020603050405020304" pitchFamily="18" charset="0"/>
                <a:cs typeface="Times New Roman" panose="02020603050405020304" pitchFamily="18" charset="0"/>
              </a:rPr>
              <a:t>, 2007. </a:t>
            </a:r>
          </a:p>
          <a:p>
            <a:pPr marL="457200" indent="-457200">
              <a:buFont typeface="+mj-lt"/>
              <a:buAutoNum type="arabicPeriod"/>
            </a:pPr>
            <a:endParaRPr lang="kk-KZ" sz="72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sz="7200" dirty="0">
                <a:latin typeface="Times New Roman" panose="02020603050405020304" pitchFamily="18" charset="0"/>
                <a:cs typeface="Times New Roman" panose="02020603050405020304" pitchFamily="18" charset="0"/>
              </a:rPr>
              <a:t>Гордон, Я. Х. Маркетинг партнерских отношений / Я. Х. Гордон. – СПб. : Питер, 2001. </a:t>
            </a:r>
          </a:p>
          <a:p>
            <a:pPr marL="457200" indent="-457200">
              <a:buFont typeface="+mj-lt"/>
              <a:buAutoNum type="arabicPeriod"/>
            </a:pPr>
            <a:r>
              <a:rPr lang="ru-RU" sz="7200" dirty="0">
                <a:latin typeface="Times New Roman" panose="02020603050405020304" pitchFamily="18" charset="0"/>
                <a:cs typeface="Times New Roman" panose="02020603050405020304" pitchFamily="18" charset="0"/>
              </a:rPr>
              <a:t>Моисеева, Н. К. Управление маркетингом: теория, практика, информационные технологии : учеб. пособие / Н. К. Моисеева, М. В. Конышева. – М. : Финансы и статистика, 2002. </a:t>
            </a:r>
          </a:p>
          <a:p>
            <a:pPr marL="457200" indent="-457200">
              <a:buFont typeface="+mj-lt"/>
              <a:buAutoNum type="arabicPeriod"/>
            </a:pPr>
            <a:r>
              <a:rPr lang="ru-RU" sz="7200" dirty="0">
                <a:latin typeface="Times New Roman" panose="02020603050405020304" pitchFamily="18" charset="0"/>
                <a:cs typeface="Times New Roman" panose="02020603050405020304" pitchFamily="18" charset="0"/>
              </a:rPr>
              <a:t> </a:t>
            </a:r>
            <a:r>
              <a:rPr lang="ru-RU" sz="7200" dirty="0" err="1">
                <a:latin typeface="Times New Roman" panose="02020603050405020304" pitchFamily="18" charset="0"/>
                <a:cs typeface="Times New Roman" panose="02020603050405020304" pitchFamily="18" charset="0"/>
              </a:rPr>
              <a:t>Есимжанова</a:t>
            </a:r>
            <a:r>
              <a:rPr lang="ru-RU" sz="7200" dirty="0">
                <a:latin typeface="Times New Roman" panose="02020603050405020304" pitchFamily="18" charset="0"/>
                <a:cs typeface="Times New Roman" panose="02020603050405020304" pitchFamily="18" charset="0"/>
              </a:rPr>
              <a:t> С.Р. Маркетинг в Казахстане: теория, методология, практика. – Алматы: </a:t>
            </a:r>
            <a:r>
              <a:rPr lang="ru-RU" sz="7200" dirty="0" err="1">
                <a:latin typeface="Times New Roman" panose="02020603050405020304" pitchFamily="18" charset="0"/>
                <a:cs typeface="Times New Roman" panose="02020603050405020304" pitchFamily="18" charset="0"/>
              </a:rPr>
              <a:t>Аян</a:t>
            </a:r>
            <a:r>
              <a:rPr lang="ru-RU" sz="7200" dirty="0">
                <a:latin typeface="Times New Roman" panose="02020603050405020304" pitchFamily="18" charset="0"/>
                <a:cs typeface="Times New Roman" panose="02020603050405020304" pitchFamily="18" charset="0"/>
              </a:rPr>
              <a:t> </a:t>
            </a:r>
            <a:r>
              <a:rPr lang="ru-RU" sz="7200" dirty="0" err="1">
                <a:latin typeface="Times New Roman" panose="02020603050405020304" pitchFamily="18" charset="0"/>
                <a:cs typeface="Times New Roman" panose="02020603050405020304" pitchFamily="18" charset="0"/>
              </a:rPr>
              <a:t>Эдет</a:t>
            </a:r>
            <a:r>
              <a:rPr lang="ru-RU" sz="7200" dirty="0">
                <a:latin typeface="Times New Roman" panose="02020603050405020304" pitchFamily="18" charset="0"/>
                <a:cs typeface="Times New Roman" panose="02020603050405020304" pitchFamily="18" charset="0"/>
              </a:rPr>
              <a:t>, 2004.</a:t>
            </a:r>
          </a:p>
          <a:p>
            <a:pPr marL="457200" indent="-457200">
              <a:buFont typeface="+mj-lt"/>
              <a:buAutoNum type="arabicPeriod"/>
            </a:pPr>
            <a:r>
              <a:rPr lang="ru-RU" sz="7200" dirty="0">
                <a:latin typeface="Times New Roman" panose="02020603050405020304" pitchFamily="18" charset="0"/>
                <a:cs typeface="Times New Roman" panose="02020603050405020304" pitchFamily="18" charset="0"/>
              </a:rPr>
              <a:t> </a:t>
            </a:r>
            <a:r>
              <a:rPr lang="ru-RU" sz="7200" dirty="0" err="1">
                <a:latin typeface="Times New Roman" panose="02020603050405020304" pitchFamily="18" charset="0"/>
                <a:cs typeface="Times New Roman" panose="02020603050405020304" pitchFamily="18" charset="0"/>
              </a:rPr>
              <a:t>Шеденов</a:t>
            </a:r>
            <a:r>
              <a:rPr lang="ru-RU" sz="7200" dirty="0">
                <a:latin typeface="Times New Roman" panose="02020603050405020304" pitchFamily="18" charset="0"/>
                <a:cs typeface="Times New Roman" panose="02020603050405020304" pitchFamily="18" charset="0"/>
              </a:rPr>
              <a:t> У.К., Ильясов Д.К. Теория маркетинга и менеджмента в сфере услуг. – Алматы, </a:t>
            </a:r>
            <a:r>
              <a:rPr lang="ru-RU" sz="7200" dirty="0" err="1">
                <a:latin typeface="Times New Roman" panose="02020603050405020304" pitchFamily="18" charset="0"/>
                <a:cs typeface="Times New Roman" panose="02020603050405020304" pitchFamily="18" charset="0"/>
              </a:rPr>
              <a:t>Қазақ</a:t>
            </a:r>
            <a:r>
              <a:rPr lang="ru-RU" sz="7200" dirty="0">
                <a:latin typeface="Times New Roman" panose="02020603050405020304" pitchFamily="18" charset="0"/>
                <a:cs typeface="Times New Roman" panose="02020603050405020304" pitchFamily="18" charset="0"/>
              </a:rPr>
              <a:t> </a:t>
            </a:r>
            <a:r>
              <a:rPr lang="ru-RU" sz="7200" dirty="0" err="1">
                <a:latin typeface="Times New Roman" panose="02020603050405020304" pitchFamily="18" charset="0"/>
                <a:cs typeface="Times New Roman" panose="02020603050405020304" pitchFamily="18" charset="0"/>
              </a:rPr>
              <a:t>университеті</a:t>
            </a:r>
            <a:r>
              <a:rPr lang="ru-RU" sz="7200" dirty="0">
                <a:latin typeface="Times New Roman" panose="02020603050405020304" pitchFamily="18" charset="0"/>
                <a:cs typeface="Times New Roman" panose="02020603050405020304" pitchFamily="18" charset="0"/>
              </a:rPr>
              <a:t>, 2002.</a:t>
            </a:r>
          </a:p>
          <a:p>
            <a:r>
              <a:rPr lang="ru-RU" sz="7200" dirty="0">
                <a:latin typeface="Times New Roman" panose="02020603050405020304" pitchFamily="18" charset="0"/>
                <a:cs typeface="Times New Roman" panose="02020603050405020304" pitchFamily="18" charset="0"/>
              </a:rPr>
              <a:t> </a:t>
            </a:r>
            <a:endParaRPr lang="ru-RU" sz="7200" dirty="0"/>
          </a:p>
        </p:txBody>
      </p:sp>
      <p:sp>
        <p:nvSpPr>
          <p:cNvPr id="4" name="Прямоугольник 3"/>
          <p:cNvSpPr/>
          <p:nvPr/>
        </p:nvSpPr>
        <p:spPr>
          <a:xfrm>
            <a:off x="693473" y="478968"/>
            <a:ext cx="11194796" cy="769441"/>
          </a:xfrm>
          <a:prstGeom prst="rect">
            <a:avLst/>
          </a:prstGeom>
          <a:noFill/>
        </p:spPr>
        <p:txBody>
          <a:bodyPr wrap="none" lIns="91440" tIns="45720" rIns="91440" bIns="45720">
            <a:spAutoFit/>
          </a:bodyPr>
          <a:lstStyle/>
          <a:p>
            <a:pPr algn="ctr"/>
            <a:r>
              <a:rPr lang="de-DE" sz="4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LIST OF </a:t>
            </a:r>
            <a:r>
              <a:rPr lang="de-DE" sz="4400" b="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RECOMMENDED </a:t>
            </a:r>
            <a:r>
              <a:rPr lang="de-DE" sz="4400" b="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LITERATURE:</a:t>
            </a:r>
            <a:endParaRPr lang="ru-RU"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53092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TM02900720[[fn=Интеграл]]</Template>
  <TotalTime>303</TotalTime>
  <Words>2332</Words>
  <Application>Microsoft Office PowerPoint</Application>
  <PresentationFormat>Широкоэкранный</PresentationFormat>
  <Paragraphs>121</Paragraphs>
  <Slides>21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21</vt:i4>
      </vt:variant>
    </vt:vector>
  </HeadingPairs>
  <TitlesOfParts>
    <vt:vector size="29" baseType="lpstr">
      <vt:lpstr>Calibri</vt:lpstr>
      <vt:lpstr>Courier New</vt:lpstr>
      <vt:lpstr>Times New Roman</vt:lpstr>
      <vt:lpstr>Tw Cen MT</vt:lpstr>
      <vt:lpstr>Tw Cen MT Condensed</vt:lpstr>
      <vt:lpstr>Wingdings</vt:lpstr>
      <vt:lpstr>Wingdings 3</vt:lpstr>
      <vt:lpstr>Интеграл</vt:lpstr>
      <vt:lpstr>Презентация PowerPoint</vt:lpstr>
      <vt:lpstr>CONTENT:</vt:lpstr>
      <vt:lpstr>THE INTERNATIONAL MARKETING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A combined approach is a harmonious combination of the above approaches, aimed at improving production efficiency, improving the image of the company and taking into account the specifics of the local market. So, for example, when planning products, you can use the following strategies:</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22</cp:revision>
  <dcterms:created xsi:type="dcterms:W3CDTF">2019-11-28T15:46:48Z</dcterms:created>
  <dcterms:modified xsi:type="dcterms:W3CDTF">2019-11-28T22:22:36Z</dcterms:modified>
</cp:coreProperties>
</file>